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335" r:id="rId2"/>
    <p:sldId id="336" r:id="rId3"/>
    <p:sldId id="264" r:id="rId4"/>
    <p:sldId id="265" r:id="rId5"/>
    <p:sldId id="266" r:id="rId6"/>
    <p:sldId id="267" r:id="rId7"/>
    <p:sldId id="292" r:id="rId8"/>
    <p:sldId id="324" r:id="rId9"/>
    <p:sldId id="326" r:id="rId10"/>
    <p:sldId id="365" r:id="rId11"/>
    <p:sldId id="366" r:id="rId12"/>
    <p:sldId id="327" r:id="rId13"/>
    <p:sldId id="298" r:id="rId14"/>
    <p:sldId id="352" r:id="rId15"/>
    <p:sldId id="299" r:id="rId16"/>
    <p:sldId id="353" r:id="rId17"/>
    <p:sldId id="300" r:id="rId18"/>
    <p:sldId id="354" r:id="rId19"/>
    <p:sldId id="301" r:id="rId20"/>
    <p:sldId id="313" r:id="rId21"/>
    <p:sldId id="334" r:id="rId22"/>
    <p:sldId id="338" r:id="rId23"/>
    <p:sldId id="339" r:id="rId24"/>
    <p:sldId id="341" r:id="rId25"/>
    <p:sldId id="342" r:id="rId26"/>
    <p:sldId id="368" r:id="rId27"/>
    <p:sldId id="367" r:id="rId28"/>
    <p:sldId id="344" r:id="rId29"/>
    <p:sldId id="340" r:id="rId30"/>
    <p:sldId id="329" r:id="rId31"/>
    <p:sldId id="330" r:id="rId32"/>
    <p:sldId id="331" r:id="rId33"/>
    <p:sldId id="348" r:id="rId34"/>
    <p:sldId id="346" r:id="rId35"/>
    <p:sldId id="345" r:id="rId36"/>
    <p:sldId id="349" r:id="rId37"/>
    <p:sldId id="350" r:id="rId38"/>
    <p:sldId id="351" r:id="rId39"/>
    <p:sldId id="355" r:id="rId40"/>
    <p:sldId id="356" r:id="rId41"/>
    <p:sldId id="357" r:id="rId42"/>
    <p:sldId id="358" r:id="rId43"/>
    <p:sldId id="359" r:id="rId44"/>
    <p:sldId id="360" r:id="rId45"/>
    <p:sldId id="361" r:id="rId46"/>
    <p:sldId id="362" r:id="rId47"/>
  </p:sldIdLst>
  <p:sldSz cx="9144000" cy="6858000" type="screen4x3"/>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snapToObjects="1" showGuides="1">
      <p:cViewPr varScale="1">
        <p:scale>
          <a:sx n="105" d="100"/>
          <a:sy n="105" d="100"/>
        </p:scale>
        <p:origin x="1842" y="96"/>
      </p:cViewPr>
      <p:guideLst>
        <p:guide orient="horz" pos="2159"/>
        <p:guide pos="287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4DC026-2F03-C446-9A4F-F544E8CA283F}" type="datetime1">
              <a:rPr lang="en-US" smtClean="0"/>
              <a:pPr/>
              <a:t>6/26/2015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3733A4-2816-5E41-9113-55773D78091A}" type="slidenum">
              <a:rPr lang="en-US" smtClean="0"/>
              <a:pPr/>
              <a:t>‹#›</a:t>
            </a:fld>
            <a:endParaRPr lang="en-US"/>
          </a:p>
        </p:txBody>
      </p:sp>
    </p:spTree>
    <p:extLst>
      <p:ext uri="{BB962C8B-B14F-4D97-AF65-F5344CB8AC3E}">
        <p14:creationId xmlns:p14="http://schemas.microsoft.com/office/powerpoint/2010/main" val="5058023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B80DA-E633-344B-82C9-8B1853E6CED3}" type="datetime1">
              <a:rPr lang="en-US" smtClean="0"/>
              <a:pPr/>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A8657-B2FC-FB49-BEB9-A12541457A12}" type="slidenum">
              <a:rPr lang="en-US" smtClean="0"/>
              <a:pPr/>
              <a:t>‹#›</a:t>
            </a:fld>
            <a:endParaRPr lang="en-US"/>
          </a:p>
        </p:txBody>
      </p:sp>
    </p:spTree>
    <p:extLst>
      <p:ext uri="{BB962C8B-B14F-4D97-AF65-F5344CB8AC3E}">
        <p14:creationId xmlns:p14="http://schemas.microsoft.com/office/powerpoint/2010/main" val="87318266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1</a:t>
            </a:fld>
            <a:endParaRPr lang="en-US"/>
          </a:p>
        </p:txBody>
      </p:sp>
    </p:spTree>
    <p:extLst>
      <p:ext uri="{BB962C8B-B14F-4D97-AF65-F5344CB8AC3E}">
        <p14:creationId xmlns:p14="http://schemas.microsoft.com/office/powerpoint/2010/main" val="231174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30</a:t>
            </a:fld>
            <a:endParaRPr lang="en-US"/>
          </a:p>
        </p:txBody>
      </p:sp>
    </p:spTree>
    <p:extLst>
      <p:ext uri="{BB962C8B-B14F-4D97-AF65-F5344CB8AC3E}">
        <p14:creationId xmlns:p14="http://schemas.microsoft.com/office/powerpoint/2010/main" val="220032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31</a:t>
            </a:fld>
            <a:endParaRPr lang="en-US"/>
          </a:p>
        </p:txBody>
      </p:sp>
    </p:spTree>
    <p:extLst>
      <p:ext uri="{BB962C8B-B14F-4D97-AF65-F5344CB8AC3E}">
        <p14:creationId xmlns:p14="http://schemas.microsoft.com/office/powerpoint/2010/main" val="175666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984AB51-8CDB-4EFE-B46D-80CB9BD280F0}" type="slidenum">
              <a:rPr lang="en-US"/>
              <a:pPr/>
              <a:t>4</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78635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5</a:t>
            </a:fld>
            <a:endParaRPr lang="en-US"/>
          </a:p>
        </p:txBody>
      </p:sp>
    </p:spTree>
    <p:extLst>
      <p:ext uri="{BB962C8B-B14F-4D97-AF65-F5344CB8AC3E}">
        <p14:creationId xmlns:p14="http://schemas.microsoft.com/office/powerpoint/2010/main" val="158088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7</a:t>
            </a:fld>
            <a:endParaRPr lang="en-US"/>
          </a:p>
        </p:txBody>
      </p:sp>
    </p:spTree>
    <p:extLst>
      <p:ext uri="{BB962C8B-B14F-4D97-AF65-F5344CB8AC3E}">
        <p14:creationId xmlns:p14="http://schemas.microsoft.com/office/powerpoint/2010/main" val="242508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8</a:t>
            </a:fld>
            <a:endParaRPr lang="en-US"/>
          </a:p>
        </p:txBody>
      </p:sp>
    </p:spTree>
    <p:extLst>
      <p:ext uri="{BB962C8B-B14F-4D97-AF65-F5344CB8AC3E}">
        <p14:creationId xmlns:p14="http://schemas.microsoft.com/office/powerpoint/2010/main" val="14846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13</a:t>
            </a:fld>
            <a:endParaRPr lang="en-US"/>
          </a:p>
        </p:txBody>
      </p:sp>
    </p:spTree>
    <p:extLst>
      <p:ext uri="{BB962C8B-B14F-4D97-AF65-F5344CB8AC3E}">
        <p14:creationId xmlns:p14="http://schemas.microsoft.com/office/powerpoint/2010/main" val="365611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14</a:t>
            </a:fld>
            <a:endParaRPr lang="en-US"/>
          </a:p>
        </p:txBody>
      </p:sp>
    </p:spTree>
    <p:extLst>
      <p:ext uri="{BB962C8B-B14F-4D97-AF65-F5344CB8AC3E}">
        <p14:creationId xmlns:p14="http://schemas.microsoft.com/office/powerpoint/2010/main" val="365611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16</a:t>
            </a:fld>
            <a:endParaRPr lang="en-US"/>
          </a:p>
        </p:txBody>
      </p:sp>
    </p:spTree>
    <p:extLst>
      <p:ext uri="{BB962C8B-B14F-4D97-AF65-F5344CB8AC3E}">
        <p14:creationId xmlns:p14="http://schemas.microsoft.com/office/powerpoint/2010/main" val="365611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A2A8657-B2FC-FB49-BEB9-A12541457A12}" type="slidenum">
              <a:rPr lang="en-US" smtClean="0"/>
              <a:pPr/>
              <a:t>18</a:t>
            </a:fld>
            <a:endParaRPr lang="en-US"/>
          </a:p>
        </p:txBody>
      </p:sp>
    </p:spTree>
    <p:extLst>
      <p:ext uri="{BB962C8B-B14F-4D97-AF65-F5344CB8AC3E}">
        <p14:creationId xmlns:p14="http://schemas.microsoft.com/office/powerpoint/2010/main" val="3656111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88509" cy="6891382"/>
          </a:xfrm>
          <a:prstGeom prst="rect">
            <a:avLst/>
          </a:prstGeom>
        </p:spPr>
      </p:pic>
      <p:pic>
        <p:nvPicPr>
          <p:cNvPr id="4" name="Picture 3" descr="PCI_ppt_cover_grey_curve 1_T_no image_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88509" cy="6891382"/>
          </a:xfrm>
          <a:prstGeom prst="rect">
            <a:avLst/>
          </a:prstGeom>
        </p:spPr>
      </p:pic>
      <p:sp>
        <p:nvSpPr>
          <p:cNvPr id="2" name="Title 1"/>
          <p:cNvSpPr>
            <a:spLocks noGrp="1"/>
          </p:cNvSpPr>
          <p:nvPr>
            <p:ph type="ctrTitle" hasCustomPrompt="1"/>
          </p:nvPr>
        </p:nvSpPr>
        <p:spPr>
          <a:xfrm>
            <a:off x="193040" y="4868545"/>
            <a:ext cx="4725035" cy="755015"/>
          </a:xfrm>
        </p:spPr>
        <p:txBody>
          <a:bodyPr>
            <a:noAutofit/>
          </a:bodyPr>
          <a:lstStyle>
            <a:lvl1pPr algn="l">
              <a:defRPr sz="2400">
                <a:solidFill>
                  <a:schemeClr val="bg1"/>
                </a:solidFill>
              </a:defRPr>
            </a:lvl1pPr>
          </a:lstStyle>
          <a:p>
            <a:r>
              <a:rPr lang="en-US" dirty="0" smtClean="0"/>
              <a:t>TITLE IS HERE AND SHOULD NOT BE MORE THAN 2 LINES</a:t>
            </a:r>
            <a:endParaRPr lang="en-US" dirty="0"/>
          </a:p>
        </p:txBody>
      </p:sp>
      <p:sp>
        <p:nvSpPr>
          <p:cNvPr id="3" name="Subtitle 2"/>
          <p:cNvSpPr>
            <a:spLocks noGrp="1"/>
          </p:cNvSpPr>
          <p:nvPr>
            <p:ph type="subTitle" idx="1" hasCustomPrompt="1"/>
          </p:nvPr>
        </p:nvSpPr>
        <p:spPr>
          <a:xfrm>
            <a:off x="193040" y="5760720"/>
            <a:ext cx="4725035" cy="706120"/>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and should not be more than 2 lines.</a:t>
            </a:r>
            <a:endParaRPr lang="en-US" dirty="0"/>
          </a:p>
        </p:txBody>
      </p:sp>
      <p:sp>
        <p:nvSpPr>
          <p:cNvPr id="6" name="Text Placeholder 9"/>
          <p:cNvSpPr>
            <a:spLocks noGrp="1"/>
          </p:cNvSpPr>
          <p:nvPr>
            <p:ph type="body" sz="quarter" idx="10" hasCustomPrompt="1"/>
          </p:nvPr>
        </p:nvSpPr>
        <p:spPr>
          <a:xfrm>
            <a:off x="193675" y="3992563"/>
            <a:ext cx="2366963" cy="376237"/>
          </a:xfrm>
        </p:spPr>
        <p:txBody>
          <a:bodyPr>
            <a:normAutofit/>
          </a:bodyPr>
          <a:lstStyle>
            <a:lvl1pPr marL="0" indent="0">
              <a:buNone/>
              <a:defRPr sz="1400" baseline="0">
                <a:solidFill>
                  <a:schemeClr val="bg1"/>
                </a:solidFill>
              </a:defRPr>
            </a:lvl1pPr>
          </a:lstStyle>
          <a:p>
            <a:pPr lvl="0"/>
            <a:r>
              <a:rPr lang="en-US" dirty="0" smtClean="0"/>
              <a:t>Month Date, Year</a:t>
            </a:r>
            <a:endParaRPr lang="en-US" dirty="0"/>
          </a:p>
        </p:txBody>
      </p:sp>
      <p:sp>
        <p:nvSpPr>
          <p:cNvPr id="9" name="Text Placeholder 12"/>
          <p:cNvSpPr>
            <a:spLocks noGrp="1"/>
          </p:cNvSpPr>
          <p:nvPr>
            <p:ph type="body" sz="quarter" idx="11" hasCustomPrompt="1"/>
          </p:nvPr>
        </p:nvSpPr>
        <p:spPr>
          <a:xfrm>
            <a:off x="4918075" y="579120"/>
            <a:ext cx="3586163" cy="2184400"/>
          </a:xfrm>
        </p:spPr>
        <p:txBody>
          <a:bodyPr/>
          <a:lstStyle>
            <a:lvl1pPr marL="0" indent="0">
              <a:buNone/>
              <a:defRPr baseline="0"/>
            </a:lvl1pPr>
          </a:lstStyle>
          <a:p>
            <a:r>
              <a:rPr lang="en-US" dirty="0" smtClean="0"/>
              <a:t>Image goes here – make sure to </a:t>
            </a:r>
            <a:br>
              <a:rPr lang="en-US" dirty="0" smtClean="0"/>
            </a:br>
            <a:r>
              <a:rPr lang="en-US" dirty="0" smtClean="0"/>
              <a:t>place the image in the master slide and place behind graphic element</a:t>
            </a:r>
            <a:endParaRPr lang="en-US" dirty="0"/>
          </a:p>
        </p:txBody>
      </p:sp>
      <p:pic>
        <p:nvPicPr>
          <p:cNvPr id="10" name="Picture 9" descr="Charities_U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675" y="324798"/>
            <a:ext cx="1831789" cy="570889"/>
          </a:xfrm>
          <a:prstGeom prst="rect">
            <a:avLst/>
          </a:prstGeom>
        </p:spPr>
      </p:pic>
    </p:spTree>
    <p:extLst>
      <p:ext uri="{BB962C8B-B14F-4D97-AF65-F5344CB8AC3E}">
        <p14:creationId xmlns:p14="http://schemas.microsoft.com/office/powerpoint/2010/main" val="334178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Charities_US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9200" y="436558"/>
            <a:ext cx="1452879" cy="459583"/>
          </a:xfrm>
          <a:prstGeom prst="rect">
            <a:avLst/>
          </a:prstGeom>
        </p:spPr>
      </p:pic>
      <p:sp>
        <p:nvSpPr>
          <p:cNvPr id="2" name="Title 1"/>
          <p:cNvSpPr>
            <a:spLocks noGrp="1"/>
          </p:cNvSpPr>
          <p:nvPr>
            <p:ph type="title" hasCustomPrompt="1"/>
          </p:nvPr>
        </p:nvSpPr>
        <p:spPr/>
        <p:txBody>
          <a:bodyPr/>
          <a:lstStyle>
            <a:lvl1pPr algn="l">
              <a:defRPr baseline="0">
                <a:solidFill>
                  <a:schemeClr val="accent2"/>
                </a:solidFill>
              </a:defRPr>
            </a:lvl1pPr>
          </a:lstStyle>
          <a:p>
            <a:r>
              <a:rPr lang="en-US" dirty="0" smtClean="0"/>
              <a:t>SLIDE TITLE GOES HERE AND SHOULD NOT BE MORE THAN 2 LINES</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D6973-BDDF-684A-A0BA-8D0111A1E943}" type="datetime4">
              <a:rPr lang="en-US" smtClean="0"/>
              <a:pPr/>
              <a:t>June 26, 2015</a:t>
            </a:fld>
            <a:endParaRPr lang="en-US"/>
          </a:p>
        </p:txBody>
      </p:sp>
      <p:sp>
        <p:nvSpPr>
          <p:cNvPr id="5" name="Footer Placeholder 4"/>
          <p:cNvSpPr>
            <a:spLocks noGrp="1"/>
          </p:cNvSpPr>
          <p:nvPr>
            <p:ph type="ftr" sz="quarter" idx="11"/>
          </p:nvPr>
        </p:nvSpPr>
        <p:spPr/>
        <p:txBody>
          <a:bodyPr/>
          <a:lstStyle/>
          <a:p>
            <a:r>
              <a:rPr lang="en-US" smtClean="0"/>
              <a:t>Proprietary and Confidential</a:t>
            </a:r>
            <a:endParaRPr lang="en-US"/>
          </a:p>
        </p:txBody>
      </p:sp>
      <p:sp>
        <p:nvSpPr>
          <p:cNvPr id="6" name="Slide Number Placeholder 5"/>
          <p:cNvSpPr>
            <a:spLocks noGrp="1"/>
          </p:cNvSpPr>
          <p:nvPr>
            <p:ph type="sldNum" sz="quarter" idx="12"/>
          </p:nvPr>
        </p:nvSpPr>
        <p:spPr/>
        <p:txBody>
          <a:bodyPr/>
          <a:lstStyle/>
          <a:p>
            <a:fld id="{7B3E4798-6A48-C24F-8423-189E9C0192E0}" type="slidenum">
              <a:rPr lang="en-US" smtClean="0"/>
              <a:pPr/>
              <a:t>‹#›</a:t>
            </a:fld>
            <a:endParaRPr lang="en-US"/>
          </a:p>
        </p:txBody>
      </p:sp>
      <p:cxnSp>
        <p:nvCxnSpPr>
          <p:cNvPr id="11" name="Straight Connector 10"/>
          <p:cNvCxnSpPr/>
          <p:nvPr userDrawn="1"/>
        </p:nvCxnSpPr>
        <p:spPr>
          <a:xfrm>
            <a:off x="-9526" y="1127761"/>
            <a:ext cx="9153526"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 name="Picture 6" descr="Charities_US_DARK 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8741" y="305118"/>
            <a:ext cx="1661579" cy="517842"/>
          </a:xfrm>
          <a:prstGeom prst="rect">
            <a:avLst/>
          </a:prstGeom>
        </p:spPr>
      </p:pic>
    </p:spTree>
    <p:extLst>
      <p:ext uri="{BB962C8B-B14F-4D97-AF65-F5344CB8AC3E}">
        <p14:creationId xmlns:p14="http://schemas.microsoft.com/office/powerpoint/2010/main" val="297388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descr="PCI_ppt_diveder_no image_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2" name="Title 1"/>
          <p:cNvSpPr>
            <a:spLocks noGrp="1"/>
          </p:cNvSpPr>
          <p:nvPr>
            <p:ph type="title" hasCustomPrompt="1"/>
          </p:nvPr>
        </p:nvSpPr>
        <p:spPr>
          <a:xfrm>
            <a:off x="3596639" y="2530793"/>
            <a:ext cx="4898073" cy="896620"/>
          </a:xfrm>
        </p:spPr>
        <p:txBody>
          <a:bodyPr anchor="t">
            <a:normAutofit/>
          </a:bodyPr>
          <a:lstStyle>
            <a:lvl1pPr algn="l">
              <a:defRPr sz="2400" b="0" i="0" cap="all">
                <a:solidFill>
                  <a:schemeClr val="accent2"/>
                </a:solidFill>
                <a:latin typeface="Arial"/>
                <a:cs typeface="Arial"/>
              </a:defRPr>
            </a:lvl1pPr>
          </a:lstStyle>
          <a:p>
            <a:r>
              <a:rPr lang="en-US" dirty="0" smtClean="0"/>
              <a:t>Divider title should be no more than 2 lines</a:t>
            </a:r>
            <a:endParaRPr lang="en-US" dirty="0"/>
          </a:p>
        </p:txBody>
      </p:sp>
    </p:spTree>
    <p:extLst>
      <p:ext uri="{BB962C8B-B14F-4D97-AF65-F5344CB8AC3E}">
        <p14:creationId xmlns:p14="http://schemas.microsoft.com/office/powerpoint/2010/main" val="109364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descr="PCI_Divider Page_image_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52399" y="234633"/>
            <a:ext cx="3180081" cy="896620"/>
          </a:xfrm>
        </p:spPr>
        <p:txBody>
          <a:bodyPr anchor="t">
            <a:normAutofit/>
          </a:bodyPr>
          <a:lstStyle>
            <a:lvl1pPr algn="l">
              <a:defRPr sz="2000" b="0" i="0" cap="all">
                <a:solidFill>
                  <a:schemeClr val="bg1"/>
                </a:solidFill>
                <a:latin typeface="Arial"/>
                <a:cs typeface="Arial"/>
              </a:defRPr>
            </a:lvl1pPr>
          </a:lstStyle>
          <a:p>
            <a:r>
              <a:rPr lang="en-US" dirty="0" smtClean="0"/>
              <a:t>Divider title IS no more than 2 lines</a:t>
            </a:r>
            <a:endParaRPr lang="en-US" dirty="0"/>
          </a:p>
        </p:txBody>
      </p:sp>
    </p:spTree>
    <p:extLst>
      <p:ext uri="{BB962C8B-B14F-4D97-AF65-F5344CB8AC3E}">
        <p14:creationId xmlns:p14="http://schemas.microsoft.com/office/powerpoint/2010/main" val="383959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576F76-E6A3-3242-9703-184D5B1A8309}" type="datetime4">
              <a:rPr lang="en-US" smtClean="0"/>
              <a:pPr/>
              <a:t>June 26, 2015</a:t>
            </a:fld>
            <a:endParaRPr lang="en-US"/>
          </a:p>
        </p:txBody>
      </p:sp>
      <p:sp>
        <p:nvSpPr>
          <p:cNvPr id="6" name="Footer Placeholder 5"/>
          <p:cNvSpPr>
            <a:spLocks noGrp="1"/>
          </p:cNvSpPr>
          <p:nvPr>
            <p:ph type="ftr" sz="quarter" idx="11"/>
          </p:nvPr>
        </p:nvSpPr>
        <p:spPr/>
        <p:txBody>
          <a:bodyPr/>
          <a:lstStyle/>
          <a:p>
            <a:r>
              <a:rPr lang="en-US" smtClean="0"/>
              <a:t>Proprietary and Confidential</a:t>
            </a:r>
            <a:endParaRPr lang="en-US"/>
          </a:p>
        </p:txBody>
      </p:sp>
      <p:sp>
        <p:nvSpPr>
          <p:cNvPr id="7" name="Slide Number Placeholder 6"/>
          <p:cNvSpPr>
            <a:spLocks noGrp="1"/>
          </p:cNvSpPr>
          <p:nvPr>
            <p:ph type="sldNum" sz="quarter" idx="12"/>
          </p:nvPr>
        </p:nvSpPr>
        <p:spPr/>
        <p:txBody>
          <a:bodyPr/>
          <a:lstStyle/>
          <a:p>
            <a:fld id="{7B3E4798-6A48-C24F-8423-189E9C0192E0}" type="slidenum">
              <a:rPr lang="en-US" smtClean="0"/>
              <a:pPr/>
              <a:t>‹#›</a:t>
            </a:fld>
            <a:endParaRPr lang="en-US"/>
          </a:p>
        </p:txBody>
      </p:sp>
      <p:sp>
        <p:nvSpPr>
          <p:cNvPr id="11" name="Title 1"/>
          <p:cNvSpPr>
            <a:spLocks noGrp="1"/>
          </p:cNvSpPr>
          <p:nvPr>
            <p:ph type="title" hasCustomPrompt="1"/>
          </p:nvPr>
        </p:nvSpPr>
        <p:spPr>
          <a:xfrm>
            <a:off x="457200" y="246537"/>
            <a:ext cx="6543040" cy="761682"/>
          </a:xfrm>
        </p:spPr>
        <p:txBody>
          <a:bodyPr/>
          <a:lstStyle>
            <a:lvl1pPr algn="l">
              <a:defRPr baseline="0">
                <a:solidFill>
                  <a:schemeClr val="accent2"/>
                </a:solidFill>
              </a:defRPr>
            </a:lvl1pPr>
          </a:lstStyle>
          <a:p>
            <a:r>
              <a:rPr lang="en-US" dirty="0" smtClean="0"/>
              <a:t>SLIDE TITLE GOES HERE AND SHOULD NOT BE MORE THAN 2 LINES</a:t>
            </a:r>
            <a:endParaRPr lang="en-US" dirty="0"/>
          </a:p>
        </p:txBody>
      </p:sp>
      <p:cxnSp>
        <p:nvCxnSpPr>
          <p:cNvPr id="12" name="Straight Connector 11"/>
          <p:cNvCxnSpPr/>
          <p:nvPr userDrawn="1"/>
        </p:nvCxnSpPr>
        <p:spPr>
          <a:xfrm>
            <a:off x="-9526" y="1127761"/>
            <a:ext cx="9153526"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 name="Picture 9" descr="Charities_US_DARK 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8741" y="305118"/>
            <a:ext cx="1661579" cy="517842"/>
          </a:xfrm>
          <a:prstGeom prst="rect">
            <a:avLst/>
          </a:prstGeom>
        </p:spPr>
      </p:pic>
    </p:spTree>
    <p:extLst>
      <p:ext uri="{BB962C8B-B14F-4D97-AF65-F5344CB8AC3E}">
        <p14:creationId xmlns:p14="http://schemas.microsoft.com/office/powerpoint/2010/main" val="125491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158"/>
            <a:ext cx="6339840" cy="761682"/>
          </a:xfrm>
        </p:spPr>
        <p:txBody>
          <a:bodyPr/>
          <a:lstStyle>
            <a:lvl1pPr algn="l">
              <a:defRPr>
                <a:solidFill>
                  <a:srgbClr val="6A5C4B"/>
                </a:solidFill>
              </a:defRPr>
            </a:lvl1pPr>
          </a:lstStyle>
          <a:p>
            <a:r>
              <a:rPr lang="en-US" dirty="0" smtClean="0"/>
              <a:t>TITLE GOES HERE AND SHOULD NOT BE MORE THAN 2 LINES</a:t>
            </a:r>
            <a:endParaRPr lang="en-US" dirty="0"/>
          </a:p>
        </p:txBody>
      </p:sp>
      <p:sp>
        <p:nvSpPr>
          <p:cNvPr id="3" name="Date Placeholder 2"/>
          <p:cNvSpPr>
            <a:spLocks noGrp="1"/>
          </p:cNvSpPr>
          <p:nvPr>
            <p:ph type="dt" sz="half" idx="10"/>
          </p:nvPr>
        </p:nvSpPr>
        <p:spPr/>
        <p:txBody>
          <a:bodyPr/>
          <a:lstStyle/>
          <a:p>
            <a:fld id="{1836E230-BD1A-8743-A486-D7FE94CBE4C1}" type="datetime4">
              <a:rPr lang="en-US" smtClean="0"/>
              <a:pPr/>
              <a:t>June 26, 2015</a:t>
            </a:fld>
            <a:endParaRPr lang="en-US"/>
          </a:p>
        </p:txBody>
      </p:sp>
      <p:sp>
        <p:nvSpPr>
          <p:cNvPr id="4" name="Footer Placeholder 3"/>
          <p:cNvSpPr>
            <a:spLocks noGrp="1"/>
          </p:cNvSpPr>
          <p:nvPr>
            <p:ph type="ftr" sz="quarter" idx="11"/>
          </p:nvPr>
        </p:nvSpPr>
        <p:spPr/>
        <p:txBody>
          <a:bodyPr/>
          <a:lstStyle/>
          <a:p>
            <a:r>
              <a:rPr lang="en-US" smtClean="0"/>
              <a:t>Proprietary and Confidential</a:t>
            </a:r>
            <a:endParaRPr lang="en-US"/>
          </a:p>
        </p:txBody>
      </p:sp>
      <p:sp>
        <p:nvSpPr>
          <p:cNvPr id="5" name="Slide Number Placeholder 4"/>
          <p:cNvSpPr>
            <a:spLocks noGrp="1"/>
          </p:cNvSpPr>
          <p:nvPr>
            <p:ph type="sldNum" sz="quarter" idx="12"/>
          </p:nvPr>
        </p:nvSpPr>
        <p:spPr/>
        <p:txBody>
          <a:bodyPr/>
          <a:lstStyle/>
          <a:p>
            <a:fld id="{7B3E4798-6A48-C24F-8423-189E9C0192E0}" type="slidenum">
              <a:rPr lang="en-US" smtClean="0"/>
              <a:pPr/>
              <a:t>‹#›</a:t>
            </a:fld>
            <a:endParaRPr lang="en-US"/>
          </a:p>
        </p:txBody>
      </p:sp>
      <p:cxnSp>
        <p:nvCxnSpPr>
          <p:cNvPr id="9" name="Straight Connector 8"/>
          <p:cNvCxnSpPr/>
          <p:nvPr userDrawn="1"/>
        </p:nvCxnSpPr>
        <p:spPr>
          <a:xfrm>
            <a:off x="-9526" y="1127761"/>
            <a:ext cx="9153526"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Charities_US_DARK 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8741" y="305118"/>
            <a:ext cx="1661579" cy="517842"/>
          </a:xfrm>
          <a:prstGeom prst="rect">
            <a:avLst/>
          </a:prstGeom>
        </p:spPr>
      </p:pic>
    </p:spTree>
    <p:extLst>
      <p:ext uri="{BB962C8B-B14F-4D97-AF65-F5344CB8AC3E}">
        <p14:creationId xmlns:p14="http://schemas.microsoft.com/office/powerpoint/2010/main" val="328884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2" name="Picture 1" descr="PCI_ppt_divider_spot for image_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3" name="Picture Placeholder 2"/>
          <p:cNvSpPr>
            <a:spLocks noGrp="1"/>
          </p:cNvSpPr>
          <p:nvPr>
            <p:ph type="pic" idx="1" hasCustomPrompt="1"/>
          </p:nvPr>
        </p:nvSpPr>
        <p:spPr>
          <a:xfrm>
            <a:off x="3637280" y="0"/>
            <a:ext cx="5506720" cy="4145280"/>
          </a:xfrm>
        </p:spPr>
        <p:txBody>
          <a:bodyPr>
            <a:normAutofit/>
          </a:bodyPr>
          <a:lstStyle>
            <a:lvl1pPr marL="0" indent="0" algn="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 goes here – make sure to </a:t>
            </a:r>
            <a:br>
              <a:rPr lang="en-US" dirty="0" smtClean="0"/>
            </a:br>
            <a:r>
              <a:rPr lang="en-US" dirty="0" smtClean="0"/>
              <a:t>place the image in the master slide </a:t>
            </a:r>
            <a:br>
              <a:rPr lang="en-US" dirty="0" smtClean="0"/>
            </a:br>
            <a:r>
              <a:rPr lang="en-US" dirty="0" smtClean="0"/>
              <a:t>and place behind graphic element</a:t>
            </a:r>
            <a:endParaRPr lang="en-US" dirty="0"/>
          </a:p>
        </p:txBody>
      </p:sp>
      <p:sp>
        <p:nvSpPr>
          <p:cNvPr id="5" name="Title 1"/>
          <p:cNvSpPr>
            <a:spLocks noGrp="1"/>
          </p:cNvSpPr>
          <p:nvPr>
            <p:ph type="title" hasCustomPrompt="1"/>
          </p:nvPr>
        </p:nvSpPr>
        <p:spPr>
          <a:xfrm>
            <a:off x="187008" y="5902960"/>
            <a:ext cx="3450272" cy="714058"/>
          </a:xfrm>
        </p:spPr>
        <p:txBody>
          <a:bodyPr anchor="b">
            <a:noAutofit/>
          </a:bodyPr>
          <a:lstStyle>
            <a:lvl1pPr algn="l">
              <a:defRPr sz="2000" b="0" i="0" baseline="0">
                <a:solidFill>
                  <a:srgbClr val="FFFFFF"/>
                </a:solidFill>
                <a:latin typeface="Arial"/>
                <a:cs typeface="Arial"/>
              </a:defRPr>
            </a:lvl1pPr>
          </a:lstStyle>
          <a:p>
            <a:r>
              <a:rPr lang="en-US" dirty="0" smtClean="0"/>
              <a:t>SHORT DIVIDER TITLE </a:t>
            </a:r>
            <a:br>
              <a:rPr lang="en-US" dirty="0" smtClean="0"/>
            </a:br>
            <a:r>
              <a:rPr lang="en-US" dirty="0" smtClean="0"/>
              <a:t>GOES HERE</a:t>
            </a:r>
            <a:endParaRPr lang="en-US" dirty="0"/>
          </a:p>
        </p:txBody>
      </p:sp>
    </p:spTree>
    <p:extLst>
      <p:ext uri="{BB962C8B-B14F-4D97-AF65-F5344CB8AC3E}">
        <p14:creationId xmlns:p14="http://schemas.microsoft.com/office/powerpoint/2010/main" val="112486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172" y="0"/>
            <a:ext cx="6956828" cy="6858000"/>
          </a:xfrm>
          <a:prstGeom prst="rect">
            <a:avLst/>
          </a:prstGeom>
        </p:spPr>
      </p:pic>
      <p:pic>
        <p:nvPicPr>
          <p:cNvPr id="4" name="Picture 3" descr="PCI_ppt_cover_red_curve 1_no image_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041710" cy="6858000"/>
          </a:xfrm>
          <a:prstGeom prst="rect">
            <a:avLst/>
          </a:prstGeom>
        </p:spPr>
      </p:pic>
      <p:sp>
        <p:nvSpPr>
          <p:cNvPr id="2" name="Title 1"/>
          <p:cNvSpPr>
            <a:spLocks noGrp="1"/>
          </p:cNvSpPr>
          <p:nvPr>
            <p:ph type="ctrTitle" hasCustomPrompt="1"/>
          </p:nvPr>
        </p:nvSpPr>
        <p:spPr>
          <a:xfrm>
            <a:off x="193040" y="4868545"/>
            <a:ext cx="4725035" cy="755015"/>
          </a:xfrm>
        </p:spPr>
        <p:txBody>
          <a:bodyPr>
            <a:noAutofit/>
          </a:bodyPr>
          <a:lstStyle>
            <a:lvl1pPr algn="l">
              <a:defRPr sz="2400">
                <a:solidFill>
                  <a:schemeClr val="accent4"/>
                </a:solidFill>
              </a:defRPr>
            </a:lvl1pPr>
          </a:lstStyle>
          <a:p>
            <a:r>
              <a:rPr lang="en-US" dirty="0" smtClean="0"/>
              <a:t>TITLE IS HERE AND SHOULD NOT BE MORE THAN 2 LINES</a:t>
            </a:r>
            <a:endParaRPr lang="en-US" dirty="0"/>
          </a:p>
        </p:txBody>
      </p:sp>
      <p:sp>
        <p:nvSpPr>
          <p:cNvPr id="3" name="Subtitle 2"/>
          <p:cNvSpPr>
            <a:spLocks noGrp="1"/>
          </p:cNvSpPr>
          <p:nvPr>
            <p:ph type="subTitle" idx="1" hasCustomPrompt="1"/>
          </p:nvPr>
        </p:nvSpPr>
        <p:spPr>
          <a:xfrm>
            <a:off x="193040" y="5760720"/>
            <a:ext cx="4725035" cy="706120"/>
          </a:xfr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and should not be more than 2 lines.</a:t>
            </a:r>
            <a:endParaRPr lang="en-US" dirty="0"/>
          </a:p>
        </p:txBody>
      </p:sp>
      <p:sp>
        <p:nvSpPr>
          <p:cNvPr id="7" name="Text Placeholder 9"/>
          <p:cNvSpPr>
            <a:spLocks noGrp="1"/>
          </p:cNvSpPr>
          <p:nvPr>
            <p:ph type="body" sz="quarter" idx="10" hasCustomPrompt="1"/>
          </p:nvPr>
        </p:nvSpPr>
        <p:spPr>
          <a:xfrm>
            <a:off x="193675" y="3992563"/>
            <a:ext cx="2366963" cy="376237"/>
          </a:xfrm>
        </p:spPr>
        <p:txBody>
          <a:bodyPr>
            <a:normAutofit/>
          </a:bodyPr>
          <a:lstStyle>
            <a:lvl1pPr marL="0" indent="0">
              <a:buNone/>
              <a:defRPr sz="1400" baseline="0">
                <a:solidFill>
                  <a:schemeClr val="bg1"/>
                </a:solidFill>
              </a:defRPr>
            </a:lvl1pPr>
          </a:lstStyle>
          <a:p>
            <a:pPr lvl="0"/>
            <a:r>
              <a:rPr lang="en-US" dirty="0" smtClean="0"/>
              <a:t>Month Date, Year</a:t>
            </a:r>
            <a:endParaRPr lang="en-US" dirty="0"/>
          </a:p>
        </p:txBody>
      </p:sp>
      <p:pic>
        <p:nvPicPr>
          <p:cNvPr id="10" name="Picture 9" descr="Charities_U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675" y="324798"/>
            <a:ext cx="1841949" cy="574055"/>
          </a:xfrm>
          <a:prstGeom prst="rect">
            <a:avLst/>
          </a:prstGeom>
        </p:spPr>
      </p:pic>
    </p:spTree>
    <p:extLst>
      <p:ext uri="{BB962C8B-B14F-4D97-AF65-F5344CB8AC3E}">
        <p14:creationId xmlns:p14="http://schemas.microsoft.com/office/powerpoint/2010/main" val="225253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4158"/>
            <a:ext cx="6543040" cy="76168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b="0" i="0">
                <a:solidFill>
                  <a:schemeClr val="accent2"/>
                </a:solidFill>
                <a:latin typeface="Arial"/>
                <a:cs typeface="Arial"/>
              </a:defRPr>
            </a:lvl1pPr>
          </a:lstStyle>
          <a:p>
            <a:fld id="{B0D3A776-E314-EB42-95BD-EC8957C01BA8}" type="datetime4">
              <a:rPr lang="en-US" smtClean="0"/>
              <a:pPr/>
              <a:t>June 26,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b="0" i="0">
                <a:solidFill>
                  <a:schemeClr val="accent2"/>
                </a:solidFill>
                <a:latin typeface="Arial"/>
                <a:cs typeface="Arial"/>
              </a:defRPr>
            </a:lvl1pPr>
          </a:lstStyle>
          <a:p>
            <a:r>
              <a:rPr lang="en-US" smtClean="0"/>
              <a:t>Proprietary and 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b="0" i="0">
                <a:solidFill>
                  <a:schemeClr val="accent2"/>
                </a:solidFill>
                <a:latin typeface="Arial"/>
                <a:cs typeface="Arial"/>
              </a:defRPr>
            </a:lvl1pPr>
          </a:lstStyle>
          <a:p>
            <a:fld id="{7B3E4798-6A48-C24F-8423-189E9C0192E0}" type="slidenum">
              <a:rPr lang="en-US" smtClean="0"/>
              <a:pPr/>
              <a:t>‹#›</a:t>
            </a:fld>
            <a:endParaRPr lang="en-US" dirty="0"/>
          </a:p>
        </p:txBody>
      </p:sp>
    </p:spTree>
    <p:extLst>
      <p:ext uri="{BB962C8B-B14F-4D97-AF65-F5344CB8AC3E}">
        <p14:creationId xmlns:p14="http://schemas.microsoft.com/office/powerpoint/2010/main" val="1214274687"/>
      </p:ext>
    </p:extLst>
  </p:cSld>
  <p:clrMap bg1="lt1" tx1="dk1" bg2="lt2" tx2="dk2" accent1="accent1" accent2="accent2" accent3="accent3" accent4="accent4" accent5="accent5" accent6="accent6" hlink="hlink" folHlink="folHlink"/>
  <p:sldLayoutIdLst>
    <p:sldLayoutId id="2147483705" r:id="rId1"/>
    <p:sldLayoutId id="2147483650" r:id="rId2"/>
    <p:sldLayoutId id="2147483687" r:id="rId3"/>
    <p:sldLayoutId id="2147483690" r:id="rId4"/>
    <p:sldLayoutId id="2147483652" r:id="rId5"/>
    <p:sldLayoutId id="2147483654" r:id="rId6"/>
    <p:sldLayoutId id="2147483680" r:id="rId7"/>
    <p:sldLayoutId id="2147483708" r:id="rId8"/>
  </p:sldLayoutIdLst>
  <p:hf hdr="0"/>
  <p:txStyles>
    <p:titleStyle>
      <a:lvl1pPr algn="ctr" defTabSz="457200" rtl="0" eaLnBrk="1" latinLnBrk="0" hangingPunct="1">
        <a:spcBef>
          <a:spcPct val="0"/>
        </a:spcBef>
        <a:buNone/>
        <a:defRPr sz="2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chemeClr val="accent2"/>
        </a:buClr>
        <a:buFont typeface="Arial"/>
        <a:buChar char="•"/>
        <a:defRPr sz="1800" b="0" i="0" kern="1200">
          <a:solidFill>
            <a:srgbClr val="6A5C4B"/>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1800" b="0" i="0" kern="1200">
          <a:solidFill>
            <a:srgbClr val="6A5C4B"/>
          </a:solidFill>
          <a:latin typeface="Arial"/>
          <a:ea typeface="+mn-ea"/>
          <a:cs typeface="Arial"/>
        </a:defRPr>
      </a:lvl2pPr>
      <a:lvl3pPr marL="1143000" indent="-228600" algn="l" defTabSz="457200" rtl="0" eaLnBrk="1" latinLnBrk="0" hangingPunct="1">
        <a:spcBef>
          <a:spcPct val="20000"/>
        </a:spcBef>
        <a:buClr>
          <a:schemeClr val="accent2"/>
        </a:buClr>
        <a:buSzPct val="75000"/>
        <a:buFont typeface="Courier New"/>
        <a:buChar char="o"/>
        <a:defRPr sz="1800" b="0" i="0" kern="1200">
          <a:solidFill>
            <a:srgbClr val="6A5C4B"/>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1800" b="0" i="0" kern="1200">
          <a:solidFill>
            <a:srgbClr val="6A5C4B"/>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1800" b="0" i="0" kern="1200">
          <a:solidFill>
            <a:srgbClr val="6A5C4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hyperlink" Target="http://www.petsmartcharities.org/sites/default/files/CommunityTNR.zi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spca.org/about-us/policy-positions/feral-cat-management.aspx" TargetMode="External"/><Relationship Id="rId2" Type="http://schemas.openxmlformats.org/officeDocument/2006/relationships/hyperlink" Target="http://www.humanesociety.org/issues/feral_cats/facts/TNR_statement.html" TargetMode="External"/><Relationship Id="rId1" Type="http://schemas.openxmlformats.org/officeDocument/2006/relationships/slideLayout" Target="../slideLayouts/slideLayout2.xml"/><Relationship Id="rId4" Type="http://schemas.openxmlformats.org/officeDocument/2006/relationships/hyperlink" Target="http://www.neighborhoodcats.org/RESOURCES_ORDINANC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hyperlink" Target="http://www.petsmartcharities.org/pr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fTCTuJRkvng" TargetMode="External"/><Relationship Id="rId2" Type="http://schemas.openxmlformats.org/officeDocument/2006/relationships/hyperlink" Target="http://www.animalsheltering.org/" TargetMode="External"/><Relationship Id="rId1" Type="http://schemas.openxmlformats.org/officeDocument/2006/relationships/slideLayout" Target="../slideLayouts/slideLayout2.xml"/><Relationship Id="rId4" Type="http://schemas.openxmlformats.org/officeDocument/2006/relationships/hyperlink" Target="http://www.neighborhoodcats.org/RESOURCES_BOOKS_AND_VIDEO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02565" y="4199420"/>
            <a:ext cx="3848929" cy="755015"/>
          </a:xfrm>
          <a:noFill/>
        </p:spPr>
        <p:txBody>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Persuading Municipal Officials to Go With TNR</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9" name="Subtitle 8"/>
          <p:cNvSpPr>
            <a:spLocks noGrp="1"/>
          </p:cNvSpPr>
          <p:nvPr>
            <p:ph type="subTitle" idx="1"/>
          </p:nvPr>
        </p:nvSpPr>
        <p:spPr>
          <a:xfrm>
            <a:off x="211455" y="5556894"/>
            <a:ext cx="4725035" cy="823215"/>
          </a:xfrm>
        </p:spPr>
        <p:txBody>
          <a:bodyPr>
            <a:normAutofit fontScale="92500" lnSpcReduction="20000"/>
          </a:bodyPr>
          <a:lstStyle/>
          <a:p>
            <a:r>
              <a:rPr lang="en-US" b="1" dirty="0" smtClean="0"/>
              <a:t>Bryan </a:t>
            </a:r>
            <a:r>
              <a:rPr lang="en-US" b="1" dirty="0" err="1" smtClean="0"/>
              <a:t>Kortis</a:t>
            </a:r>
            <a:endParaRPr lang="en-US" b="1" dirty="0" smtClean="0"/>
          </a:p>
          <a:p>
            <a:r>
              <a:rPr lang="en-US" b="1" dirty="0" smtClean="0"/>
              <a:t>Program Manager, </a:t>
            </a:r>
            <a:r>
              <a:rPr lang="en-US" b="1" dirty="0" err="1" smtClean="0"/>
              <a:t>PetSmart</a:t>
            </a:r>
            <a:r>
              <a:rPr lang="en-US" b="1" dirty="0" smtClean="0"/>
              <a:t> Charities</a:t>
            </a:r>
          </a:p>
          <a:p>
            <a:r>
              <a:rPr lang="en-US" b="1" dirty="0" smtClean="0"/>
              <a:t>bkortis@petsmartcharities.org</a:t>
            </a:r>
          </a:p>
          <a:p>
            <a:endParaRPr lang="en-US" b="1" dirty="0" smtClean="0"/>
          </a:p>
          <a:p>
            <a:endParaRPr lang="en-US" dirty="0"/>
          </a:p>
        </p:txBody>
      </p:sp>
      <p:sp>
        <p:nvSpPr>
          <p:cNvPr id="10" name="Text Placeholder 9"/>
          <p:cNvSpPr>
            <a:spLocks noGrp="1"/>
          </p:cNvSpPr>
          <p:nvPr>
            <p:ph type="body" sz="quarter" idx="10"/>
          </p:nvPr>
        </p:nvSpPr>
        <p:spPr>
          <a:xfrm>
            <a:off x="211455" y="3198166"/>
            <a:ext cx="2476145" cy="789276"/>
          </a:xfrm>
        </p:spPr>
        <p:txBody>
          <a:bodyPr>
            <a:normAutofit/>
          </a:bodyPr>
          <a:lstStyle/>
          <a:p>
            <a:r>
              <a:rPr lang="en-US" sz="1800" b="1" dirty="0" smtClean="0"/>
              <a:t>Rethinking the Cat</a:t>
            </a:r>
          </a:p>
        </p:txBody>
      </p:sp>
      <p:sp>
        <p:nvSpPr>
          <p:cNvPr id="2" name="Rectangle 1"/>
          <p:cNvSpPr/>
          <p:nvPr/>
        </p:nvSpPr>
        <p:spPr>
          <a:xfrm>
            <a:off x="8020051" y="6396038"/>
            <a:ext cx="1181100" cy="461962"/>
          </a:xfrm>
          <a:prstGeom prst="rect">
            <a:avLst/>
          </a:prstGeom>
          <a:solidFill>
            <a:schemeClr val="bg1">
              <a:alpha val="5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105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457200" y="129495"/>
            <a:ext cx="7848600" cy="1143000"/>
          </a:xfrm>
        </p:spPr>
        <p:txBody>
          <a:bodyPr/>
          <a:lstStyle/>
          <a:p>
            <a:pPr algn="l"/>
            <a:r>
              <a:rPr lang="en-US" b="1" dirty="0" smtClean="0">
                <a:solidFill>
                  <a:schemeClr val="accent2"/>
                </a:solidFill>
              </a:rPr>
              <a:t>Step 2:  Alternatives to TNR</a:t>
            </a:r>
          </a:p>
        </p:txBody>
      </p:sp>
      <p:sp>
        <p:nvSpPr>
          <p:cNvPr id="142341" name="Rectangle 5"/>
          <p:cNvSpPr>
            <a:spLocks noGrp="1" noChangeArrowheads="1"/>
          </p:cNvSpPr>
          <p:nvPr>
            <p:ph type="body" idx="4294967295"/>
          </p:nvPr>
        </p:nvSpPr>
        <p:spPr>
          <a:xfrm>
            <a:off x="871289" y="1861109"/>
            <a:ext cx="7576675" cy="3038437"/>
          </a:xfrm>
        </p:spPr>
        <p:txBody>
          <a:bodyPr>
            <a:normAutofit lnSpcReduction="10000"/>
          </a:bodyPr>
          <a:lstStyle/>
          <a:p>
            <a:r>
              <a:rPr lang="en-US" sz="2400" dirty="0" smtClean="0">
                <a:solidFill>
                  <a:schemeClr val="tx1"/>
                </a:solidFill>
              </a:rPr>
              <a:t>Trap &amp; remove (usually for euthanasia)</a:t>
            </a:r>
          </a:p>
          <a:p>
            <a:endParaRPr lang="en-US" sz="1200" dirty="0" smtClean="0">
              <a:solidFill>
                <a:schemeClr val="tx1"/>
              </a:solidFill>
            </a:endParaRPr>
          </a:p>
          <a:p>
            <a:r>
              <a:rPr lang="en-US" sz="2400" dirty="0" smtClean="0">
                <a:solidFill>
                  <a:schemeClr val="tx1"/>
                </a:solidFill>
              </a:rPr>
              <a:t>Feeding ban</a:t>
            </a:r>
          </a:p>
          <a:p>
            <a:endParaRPr lang="en-US" sz="1200" dirty="0" smtClean="0">
              <a:solidFill>
                <a:schemeClr val="tx1"/>
              </a:solidFill>
            </a:endParaRPr>
          </a:p>
          <a:p>
            <a:r>
              <a:rPr lang="en-US" sz="2400" dirty="0" smtClean="0">
                <a:solidFill>
                  <a:schemeClr val="tx1"/>
                </a:solidFill>
              </a:rPr>
              <a:t>Laws (e.g., licensing, at-large, pet limits)</a:t>
            </a:r>
          </a:p>
          <a:p>
            <a:endParaRPr lang="en-US" sz="1200" i="1" dirty="0" smtClean="0">
              <a:solidFill>
                <a:schemeClr val="tx1"/>
              </a:solidFill>
            </a:endParaRPr>
          </a:p>
          <a:p>
            <a:r>
              <a:rPr lang="en-US" sz="2400" dirty="0" smtClean="0">
                <a:solidFill>
                  <a:schemeClr val="tx1"/>
                </a:solidFill>
              </a:rPr>
              <a:t>Do nothing</a:t>
            </a:r>
          </a:p>
          <a:p>
            <a:endParaRPr lang="en-US" sz="1200" dirty="0" smtClean="0">
              <a:solidFill>
                <a:schemeClr val="tx1"/>
              </a:solidFill>
            </a:endParaRPr>
          </a:p>
          <a:p>
            <a:r>
              <a:rPr lang="en-US" sz="2400" dirty="0" smtClean="0">
                <a:solidFill>
                  <a:schemeClr val="tx1"/>
                </a:solidFill>
              </a:rPr>
              <a:t>Magic wand to make them all disappear</a:t>
            </a:r>
          </a:p>
          <a:p>
            <a:pPr>
              <a:buFontTx/>
              <a:buNone/>
            </a:pPr>
            <a:endParaRPr lang="en-US" sz="2800" dirty="0" smtClean="0"/>
          </a:p>
        </p:txBody>
      </p:sp>
      <p:sp>
        <p:nvSpPr>
          <p:cNvPr id="142343" name="Text Box 7"/>
          <p:cNvSpPr txBox="1">
            <a:spLocks noChangeArrowheads="1"/>
          </p:cNvSpPr>
          <p:nvPr/>
        </p:nvSpPr>
        <p:spPr bwMode="auto">
          <a:xfrm>
            <a:off x="228600" y="6491288"/>
            <a:ext cx="19812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10</a:t>
            </a:fld>
            <a:endParaRPr lang="en-US" dirty="0"/>
          </a:p>
        </p:txBody>
      </p:sp>
      <p:cxnSp>
        <p:nvCxnSpPr>
          <p:cNvPr id="7" name="Straight Connector 6"/>
          <p:cNvCxnSpPr/>
          <p:nvPr/>
        </p:nvCxnSpPr>
        <p:spPr>
          <a:xfrm>
            <a:off x="1219200" y="4487594"/>
            <a:ext cx="5547360" cy="14068"/>
          </a:xfrm>
          <a:prstGeom prst="line">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50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457200" y="129495"/>
            <a:ext cx="7848600" cy="1143000"/>
          </a:xfrm>
        </p:spPr>
        <p:txBody>
          <a:bodyPr/>
          <a:lstStyle/>
          <a:p>
            <a:pPr algn="l"/>
            <a:r>
              <a:rPr lang="en-US" b="1" dirty="0" smtClean="0">
                <a:solidFill>
                  <a:schemeClr val="accent2"/>
                </a:solidFill>
              </a:rPr>
              <a:t>Step 2:  Alternatives to TNR</a:t>
            </a:r>
          </a:p>
        </p:txBody>
      </p:sp>
      <p:sp>
        <p:nvSpPr>
          <p:cNvPr id="142341" name="Rectangle 5"/>
          <p:cNvSpPr>
            <a:spLocks noGrp="1" noChangeArrowheads="1"/>
          </p:cNvSpPr>
          <p:nvPr>
            <p:ph type="body" idx="4294967295"/>
          </p:nvPr>
        </p:nvSpPr>
        <p:spPr>
          <a:xfrm>
            <a:off x="871289" y="1861109"/>
            <a:ext cx="7576675" cy="3038437"/>
          </a:xfrm>
        </p:spPr>
        <p:txBody>
          <a:bodyPr>
            <a:normAutofit lnSpcReduction="10000"/>
          </a:bodyPr>
          <a:lstStyle/>
          <a:p>
            <a:r>
              <a:rPr lang="en-US" sz="2400" dirty="0" smtClean="0">
                <a:solidFill>
                  <a:schemeClr val="tx1"/>
                </a:solidFill>
              </a:rPr>
              <a:t>Trap &amp; remove (usually for euthanasia)</a:t>
            </a:r>
          </a:p>
          <a:p>
            <a:endParaRPr lang="en-US" sz="1200" dirty="0" smtClean="0">
              <a:solidFill>
                <a:schemeClr val="tx1"/>
              </a:solidFill>
            </a:endParaRPr>
          </a:p>
          <a:p>
            <a:r>
              <a:rPr lang="en-US" sz="2400" dirty="0" smtClean="0">
                <a:solidFill>
                  <a:schemeClr val="tx1"/>
                </a:solidFill>
              </a:rPr>
              <a:t>Feeding ban</a:t>
            </a:r>
          </a:p>
          <a:p>
            <a:endParaRPr lang="en-US" sz="1200" dirty="0" smtClean="0">
              <a:solidFill>
                <a:schemeClr val="tx1"/>
              </a:solidFill>
            </a:endParaRPr>
          </a:p>
          <a:p>
            <a:r>
              <a:rPr lang="en-US" sz="2400" dirty="0" smtClean="0">
                <a:solidFill>
                  <a:schemeClr val="tx1"/>
                </a:solidFill>
              </a:rPr>
              <a:t>Laws (e.g., licensing, at-large, pet limits)</a:t>
            </a:r>
          </a:p>
          <a:p>
            <a:endParaRPr lang="en-US" sz="1200" i="1" dirty="0" smtClean="0">
              <a:solidFill>
                <a:schemeClr val="tx1"/>
              </a:solidFill>
            </a:endParaRPr>
          </a:p>
          <a:p>
            <a:r>
              <a:rPr lang="en-US" sz="2400" dirty="0" smtClean="0">
                <a:solidFill>
                  <a:schemeClr val="tx1"/>
                </a:solidFill>
              </a:rPr>
              <a:t>Do nothing</a:t>
            </a:r>
          </a:p>
          <a:p>
            <a:endParaRPr lang="en-US" sz="1200" dirty="0" smtClean="0">
              <a:solidFill>
                <a:schemeClr val="tx1"/>
              </a:solidFill>
            </a:endParaRPr>
          </a:p>
          <a:p>
            <a:r>
              <a:rPr lang="en-US" sz="2400" dirty="0" smtClean="0">
                <a:solidFill>
                  <a:schemeClr val="tx1"/>
                </a:solidFill>
              </a:rPr>
              <a:t>Magic wand to make them all disappear</a:t>
            </a:r>
          </a:p>
          <a:p>
            <a:pPr>
              <a:buFontTx/>
              <a:buNone/>
            </a:pPr>
            <a:endParaRPr lang="en-US" sz="2800" dirty="0" smtClean="0"/>
          </a:p>
        </p:txBody>
      </p:sp>
      <p:sp>
        <p:nvSpPr>
          <p:cNvPr id="142343" name="Text Box 7"/>
          <p:cNvSpPr txBox="1">
            <a:spLocks noChangeArrowheads="1"/>
          </p:cNvSpPr>
          <p:nvPr/>
        </p:nvSpPr>
        <p:spPr bwMode="auto">
          <a:xfrm>
            <a:off x="228600" y="6491288"/>
            <a:ext cx="19812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11</a:t>
            </a:fld>
            <a:endParaRPr lang="en-US" dirty="0"/>
          </a:p>
        </p:txBody>
      </p:sp>
      <p:cxnSp>
        <p:nvCxnSpPr>
          <p:cNvPr id="7" name="Straight Connector 6"/>
          <p:cNvCxnSpPr/>
          <p:nvPr/>
        </p:nvCxnSpPr>
        <p:spPr>
          <a:xfrm>
            <a:off x="1219200" y="4487594"/>
            <a:ext cx="5547360" cy="14068"/>
          </a:xfrm>
          <a:prstGeom prst="line">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48459" y="4913194"/>
            <a:ext cx="7262777" cy="738664"/>
          </a:xfrm>
          <a:prstGeom prst="rect">
            <a:avLst/>
          </a:prstGeom>
          <a:noFill/>
        </p:spPr>
        <p:txBody>
          <a:bodyPr wrap="square" rtlCol="0">
            <a:spAutoFit/>
          </a:bodyPr>
          <a:lstStyle/>
          <a:p>
            <a:r>
              <a:rPr lang="en-US" sz="2400" b="1" i="1" dirty="0"/>
              <a:t>The point you’re making is:  Nothing else works!</a:t>
            </a:r>
          </a:p>
          <a:p>
            <a:endParaRPr lang="en-US" dirty="0"/>
          </a:p>
        </p:txBody>
      </p:sp>
    </p:spTree>
    <p:extLst>
      <p:ext uri="{BB962C8B-B14F-4D97-AF65-F5344CB8AC3E}">
        <p14:creationId xmlns:p14="http://schemas.microsoft.com/office/powerpoint/2010/main" val="123032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Doing nothing doesn’t work because:</a:t>
            </a:r>
            <a:endParaRPr lang="en-US" b="1" dirty="0"/>
          </a:p>
        </p:txBody>
      </p:sp>
      <p:sp>
        <p:nvSpPr>
          <p:cNvPr id="3" name="Content Placeholder 2"/>
          <p:cNvSpPr>
            <a:spLocks noGrp="1"/>
          </p:cNvSpPr>
          <p:nvPr>
            <p:ph idx="1"/>
          </p:nvPr>
        </p:nvSpPr>
        <p:spPr>
          <a:xfrm>
            <a:off x="839338" y="1491018"/>
            <a:ext cx="7444854" cy="4525963"/>
          </a:xfrm>
        </p:spPr>
        <p:txBody>
          <a:bodyPr>
            <a:normAutofit/>
          </a:bodyPr>
          <a:lstStyle/>
          <a:p>
            <a:r>
              <a:rPr lang="en-US" sz="2000" dirty="0" smtClean="0">
                <a:solidFill>
                  <a:schemeClr val="tx1"/>
                </a:solidFill>
              </a:rPr>
              <a:t>You’re doing nothing!</a:t>
            </a:r>
          </a:p>
          <a:p>
            <a:endParaRPr lang="en-US" sz="1000" dirty="0" smtClean="0">
              <a:solidFill>
                <a:schemeClr val="tx1"/>
              </a:solidFill>
            </a:endParaRPr>
          </a:p>
          <a:p>
            <a:r>
              <a:rPr lang="en-US" sz="2000" dirty="0" smtClean="0">
                <a:solidFill>
                  <a:schemeClr val="tx1"/>
                </a:solidFill>
              </a:rPr>
              <a:t>Cats will remain at the carrying capacity of the environment (which can increase if more food &amp; shelter is provided)</a:t>
            </a:r>
          </a:p>
          <a:p>
            <a:endParaRPr lang="en-US" sz="1000" dirty="0" smtClean="0">
              <a:solidFill>
                <a:schemeClr val="tx1"/>
              </a:solidFill>
            </a:endParaRPr>
          </a:p>
          <a:p>
            <a:r>
              <a:rPr lang="en-US" sz="2000" dirty="0" smtClean="0">
                <a:solidFill>
                  <a:schemeClr val="tx1"/>
                </a:solidFill>
              </a:rPr>
              <a:t>Does not address the government’s interests in animal control, public health, wildlife predation and animal welfare</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12</a:t>
            </a:fld>
            <a:endParaRPr lang="en-US"/>
          </a:p>
        </p:txBody>
      </p:sp>
      <p:pic>
        <p:nvPicPr>
          <p:cNvPr id="2050" name="Picture 2" descr="C:\Users\Bryan\Desktop\Jersey City\JC_12-18-13\JC_lo rez\JC 0226 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702" y="3970994"/>
            <a:ext cx="5282537" cy="23536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1" y="244158"/>
            <a:ext cx="6844353" cy="761682"/>
          </a:xfrm>
        </p:spPr>
        <p:txBody>
          <a:bodyPr>
            <a:normAutofit fontScale="90000"/>
          </a:bodyPr>
          <a:lstStyle/>
          <a:p>
            <a:r>
              <a:rPr lang="en-US" b="1" dirty="0" smtClean="0"/>
              <a:t>Trap &amp; remove/euthanize doesn’t work because:</a:t>
            </a:r>
            <a:endParaRPr lang="en-US" b="1" dirty="0"/>
          </a:p>
        </p:txBody>
      </p:sp>
      <p:sp>
        <p:nvSpPr>
          <p:cNvPr id="3" name="Content Placeholder 2"/>
          <p:cNvSpPr>
            <a:spLocks noGrp="1"/>
          </p:cNvSpPr>
          <p:nvPr>
            <p:ph idx="1"/>
          </p:nvPr>
        </p:nvSpPr>
        <p:spPr>
          <a:xfrm>
            <a:off x="844857" y="1520759"/>
            <a:ext cx="6197387" cy="2540431"/>
          </a:xfrm>
        </p:spPr>
        <p:txBody>
          <a:bodyPr>
            <a:noAutofit/>
          </a:bodyPr>
          <a:lstStyle/>
          <a:p>
            <a:r>
              <a:rPr lang="en-US" sz="2000" dirty="0" smtClean="0">
                <a:solidFill>
                  <a:schemeClr val="tx1"/>
                </a:solidFill>
              </a:rPr>
              <a:t>Too many cats, too few animal control officers</a:t>
            </a:r>
          </a:p>
          <a:p>
            <a:endParaRPr lang="en-US" sz="800" dirty="0" smtClean="0">
              <a:solidFill>
                <a:schemeClr val="tx1"/>
              </a:solidFill>
            </a:endParaRPr>
          </a:p>
          <a:p>
            <a:r>
              <a:rPr lang="en-US" sz="2000" dirty="0" smtClean="0">
                <a:solidFill>
                  <a:schemeClr val="tx1"/>
                </a:solidFill>
              </a:rPr>
              <a:t>Caretaker resistance / lack of public support</a:t>
            </a:r>
          </a:p>
          <a:p>
            <a:endParaRPr lang="en-US" sz="800" dirty="0" smtClean="0">
              <a:solidFill>
                <a:schemeClr val="tx1"/>
              </a:solidFill>
            </a:endParaRPr>
          </a:p>
          <a:p>
            <a:r>
              <a:rPr lang="en-US" sz="2000" dirty="0" smtClean="0">
                <a:solidFill>
                  <a:schemeClr val="tx1"/>
                </a:solidFill>
              </a:rPr>
              <a:t>Vacuum effect (new cats arrive to take advantage of vacated food &amp; shelter)</a:t>
            </a:r>
          </a:p>
          <a:p>
            <a:endParaRPr lang="en-US" sz="800" dirty="0" smtClean="0">
              <a:solidFill>
                <a:schemeClr val="tx1"/>
              </a:solidFill>
            </a:endParaRPr>
          </a:p>
          <a:p>
            <a:r>
              <a:rPr lang="en-US" sz="2000" dirty="0" smtClean="0">
                <a:solidFill>
                  <a:schemeClr val="tx1"/>
                </a:solidFill>
              </a:rPr>
              <a:t>Ongoing abandonment + lack of monitoring</a:t>
            </a:r>
          </a:p>
          <a:p>
            <a:endParaRPr lang="en-US" sz="800" dirty="0" smtClean="0">
              <a:solidFill>
                <a:schemeClr val="tx1"/>
              </a:solidFill>
            </a:endParaRPr>
          </a:p>
          <a:p>
            <a:r>
              <a:rPr lang="en-US" sz="2000" dirty="0" smtClean="0">
                <a:solidFill>
                  <a:schemeClr val="tx1"/>
                </a:solidFill>
              </a:rPr>
              <a:t>Synergy of these factors</a:t>
            </a:r>
          </a:p>
          <a:p>
            <a:endParaRPr lang="en-US" sz="800" dirty="0" smtClean="0">
              <a:solidFill>
                <a:schemeClr val="tx1"/>
              </a:solidFill>
            </a:endParaRPr>
          </a:p>
          <a:p>
            <a:endParaRPr lang="en-US" sz="1000" dirty="0" smtClean="0">
              <a:solidFill>
                <a:schemeClr val="tx1"/>
              </a:solidFill>
            </a:endParaRPr>
          </a:p>
          <a:p>
            <a:pPr marL="0" indent="0">
              <a:buNone/>
            </a:pPr>
            <a:endParaRPr lang="en-US" sz="800"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13</a:t>
            </a:fld>
            <a:endParaRPr lang="en-US"/>
          </a:p>
        </p:txBody>
      </p:sp>
      <p:pic>
        <p:nvPicPr>
          <p:cNvPr id="5" name="Picture 4" descr="C:\Users\Bryan\AppData\Local\Microsoft\Windows\Temporary Internet Files\Content.IE5\18JV7L9O\40 cats[1].jpg"/>
          <p:cNvPicPr/>
          <p:nvPr/>
        </p:nvPicPr>
        <p:blipFill>
          <a:blip r:embed="rId3">
            <a:extLst>
              <a:ext uri="{28A0092B-C50C-407E-A947-70E740481C1C}">
                <a14:useLocalDpi xmlns:a14="http://schemas.microsoft.com/office/drawing/2010/main" val="0"/>
              </a:ext>
            </a:extLst>
          </a:blip>
          <a:srcRect/>
          <a:stretch>
            <a:fillRect/>
          </a:stretch>
        </p:blipFill>
        <p:spPr bwMode="auto">
          <a:xfrm>
            <a:off x="4681182" y="3916907"/>
            <a:ext cx="4005618" cy="2439443"/>
          </a:xfrm>
          <a:prstGeom prst="rect">
            <a:avLst/>
          </a:prstGeom>
          <a:noFill/>
          <a:ln>
            <a:noFill/>
          </a:ln>
        </p:spPr>
      </p:pic>
      <p:pic>
        <p:nvPicPr>
          <p:cNvPr id="7" name="Picture 6" descr="C:\Users\Bryan\AppData\Local\Microsoft\Windows\Temporary Internet Files\Content.IE5\Q3P6EGAH\Cartoon_Police_Officer_Icon_101111-165633-181042[1].jpg"/>
          <p:cNvPicPr/>
          <p:nvPr/>
        </p:nvPicPr>
        <p:blipFill>
          <a:blip r:embed="rId4">
            <a:extLst>
              <a:ext uri="{28A0092B-C50C-407E-A947-70E740481C1C}">
                <a14:useLocalDpi xmlns:a14="http://schemas.microsoft.com/office/drawing/2010/main" val="0"/>
              </a:ext>
            </a:extLst>
          </a:blip>
          <a:srcRect/>
          <a:stretch>
            <a:fillRect/>
          </a:stretch>
        </p:blipFill>
        <p:spPr bwMode="auto">
          <a:xfrm>
            <a:off x="3634426" y="4645970"/>
            <a:ext cx="923925" cy="1495425"/>
          </a:xfrm>
          <a:prstGeom prst="rect">
            <a:avLst/>
          </a:prstGeom>
          <a:noFill/>
          <a:ln>
            <a:noFill/>
          </a:ln>
        </p:spPr>
      </p:pic>
    </p:spTree>
    <p:extLst>
      <p:ext uri="{BB962C8B-B14F-4D97-AF65-F5344CB8AC3E}">
        <p14:creationId xmlns:p14="http://schemas.microsoft.com/office/powerpoint/2010/main" val="236854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responses</a:t>
            </a:r>
            <a:endParaRPr lang="en-US" b="1" dirty="0"/>
          </a:p>
        </p:txBody>
      </p:sp>
      <p:sp>
        <p:nvSpPr>
          <p:cNvPr id="3" name="Content Placeholder 2"/>
          <p:cNvSpPr>
            <a:spLocks noGrp="1"/>
          </p:cNvSpPr>
          <p:nvPr>
            <p:ph idx="1"/>
          </p:nvPr>
        </p:nvSpPr>
        <p:spPr>
          <a:xfrm>
            <a:off x="1008632" y="2462447"/>
            <a:ext cx="6811534" cy="2199237"/>
          </a:xfrm>
        </p:spPr>
        <p:txBody>
          <a:bodyPr>
            <a:noAutofit/>
          </a:bodyPr>
          <a:lstStyle/>
          <a:p>
            <a:r>
              <a:rPr lang="en-US" sz="2000" dirty="0" smtClean="0">
                <a:solidFill>
                  <a:schemeClr val="tx1"/>
                </a:solidFill>
              </a:rPr>
              <a:t>“Who’s going to do it and who’s going to pay for it?”</a:t>
            </a:r>
          </a:p>
          <a:p>
            <a:endParaRPr lang="en-US" sz="2000" dirty="0" smtClean="0">
              <a:solidFill>
                <a:schemeClr val="tx1"/>
              </a:solidFill>
            </a:endParaRPr>
          </a:p>
          <a:p>
            <a:r>
              <a:rPr lang="en-US" sz="2000" dirty="0" smtClean="0">
                <a:solidFill>
                  <a:schemeClr val="tx1"/>
                </a:solidFill>
              </a:rPr>
              <a:t>“After decades of trying to remove them, this country/county/town has an exploding free-roaming cat population.  Time to try something new?”</a:t>
            </a:r>
          </a:p>
          <a:p>
            <a:pPr marL="0" indent="0">
              <a:buNone/>
            </a:pPr>
            <a:endParaRPr lang="en-US" sz="800"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14</a:t>
            </a:fld>
            <a:endParaRPr lang="en-US"/>
          </a:p>
        </p:txBody>
      </p:sp>
      <p:sp>
        <p:nvSpPr>
          <p:cNvPr id="7" name="Title 1"/>
          <p:cNvSpPr txBox="1">
            <a:spLocks/>
          </p:cNvSpPr>
          <p:nvPr/>
        </p:nvSpPr>
        <p:spPr>
          <a:xfrm>
            <a:off x="1141861" y="1475505"/>
            <a:ext cx="6543040" cy="761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baseline="0">
                <a:solidFill>
                  <a:schemeClr val="accent2"/>
                </a:solidFill>
                <a:latin typeface="Arial"/>
                <a:ea typeface="+mj-ea"/>
                <a:cs typeface="Arial"/>
              </a:defRPr>
            </a:lvl1pPr>
          </a:lstStyle>
          <a:p>
            <a:r>
              <a:rPr lang="en-US" sz="2000" b="1" dirty="0" smtClean="0">
                <a:solidFill>
                  <a:schemeClr val="tx1"/>
                </a:solidFill>
              </a:rPr>
              <a:t>“Why don’t we just get rid of them all?”</a:t>
            </a:r>
            <a:endParaRPr lang="en-US" sz="2000" b="1" dirty="0">
              <a:solidFill>
                <a:schemeClr val="tx1"/>
              </a:solidFill>
            </a:endParaRPr>
          </a:p>
        </p:txBody>
      </p:sp>
    </p:spTree>
    <p:extLst>
      <p:ext uri="{BB962C8B-B14F-4D97-AF65-F5344CB8AC3E}">
        <p14:creationId xmlns:p14="http://schemas.microsoft.com/office/powerpoint/2010/main" val="207265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Feeding bans don’t work because:</a:t>
            </a:r>
            <a:endParaRPr lang="en-US" b="1" dirty="0"/>
          </a:p>
        </p:txBody>
      </p:sp>
      <p:sp>
        <p:nvSpPr>
          <p:cNvPr id="6" name="Slide Number Placeholder 5"/>
          <p:cNvSpPr>
            <a:spLocks noGrp="1"/>
          </p:cNvSpPr>
          <p:nvPr>
            <p:ph type="sldNum" sz="quarter" idx="12"/>
          </p:nvPr>
        </p:nvSpPr>
        <p:spPr/>
        <p:txBody>
          <a:bodyPr/>
          <a:lstStyle/>
          <a:p>
            <a:fld id="{7B3E4798-6A48-C24F-8423-189E9C0192E0}" type="slidenum">
              <a:rPr lang="en-US" smtClean="0"/>
              <a:pPr/>
              <a:t>15</a:t>
            </a:fld>
            <a:endParaRPr lang="en-US"/>
          </a:p>
        </p:txBody>
      </p:sp>
      <p:sp>
        <p:nvSpPr>
          <p:cNvPr id="7" name="Content Placeholder 2"/>
          <p:cNvSpPr>
            <a:spLocks noGrp="1"/>
          </p:cNvSpPr>
          <p:nvPr>
            <p:ph idx="1"/>
          </p:nvPr>
        </p:nvSpPr>
        <p:spPr>
          <a:xfrm>
            <a:off x="457200" y="1768147"/>
            <a:ext cx="3862316" cy="2260221"/>
          </a:xfrm>
        </p:spPr>
        <p:txBody>
          <a:bodyPr>
            <a:noAutofit/>
          </a:bodyPr>
          <a:lstStyle/>
          <a:p>
            <a:pPr marL="0" indent="0">
              <a:buNone/>
            </a:pPr>
            <a:endParaRPr lang="en-US" sz="1000" dirty="0" smtClean="0">
              <a:solidFill>
                <a:schemeClr val="tx1"/>
              </a:solidFill>
            </a:endParaRPr>
          </a:p>
          <a:p>
            <a:r>
              <a:rPr lang="en-US" sz="2000" dirty="0" smtClean="0">
                <a:solidFill>
                  <a:schemeClr val="tx1"/>
                </a:solidFill>
              </a:rPr>
              <a:t>Unenforceable  and caretakers will feed anyway</a:t>
            </a:r>
          </a:p>
          <a:p>
            <a:endParaRPr lang="en-US" sz="1000" dirty="0" smtClean="0">
              <a:solidFill>
                <a:schemeClr val="tx1"/>
              </a:solidFill>
            </a:endParaRPr>
          </a:p>
          <a:p>
            <a:r>
              <a:rPr lang="en-US" sz="2000" dirty="0" smtClean="0">
                <a:solidFill>
                  <a:schemeClr val="tx1"/>
                </a:solidFill>
              </a:rPr>
              <a:t>Cats don’t pack up and move away – they remain, find new food sources if necessary &amp; continue to reproduce</a:t>
            </a:r>
          </a:p>
          <a:p>
            <a:endParaRPr lang="en-US" sz="1000" dirty="0" smtClean="0">
              <a:solidFill>
                <a:schemeClr val="tx1"/>
              </a:solidFill>
            </a:endParaRPr>
          </a:p>
          <a:p>
            <a:r>
              <a:rPr lang="en-US" sz="2000" dirty="0" smtClean="0">
                <a:solidFill>
                  <a:schemeClr val="tx1"/>
                </a:solidFill>
              </a:rPr>
              <a:t>Goal of starving the cats to death is inhumane</a:t>
            </a:r>
          </a:p>
          <a:p>
            <a:endParaRPr lang="en-US" sz="1200" dirty="0">
              <a:solidFill>
                <a:schemeClr val="tx1"/>
              </a:solidFill>
            </a:endParaRPr>
          </a:p>
          <a:p>
            <a:pPr marL="0" indent="0">
              <a:buNone/>
            </a:pPr>
            <a:endParaRPr lang="en-US" sz="800" dirty="0" smtClean="0">
              <a:solidFill>
                <a:schemeClr val="tx1"/>
              </a:solidFill>
            </a:endParaRPr>
          </a:p>
        </p:txBody>
      </p:sp>
      <p:pic>
        <p:nvPicPr>
          <p:cNvPr id="3074" name="Picture 2" descr="C:\Users\Bryan\Desktop\Jersey City\JC_12-18-13\JC_lo rez\JC 0263 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366" y="2203164"/>
            <a:ext cx="3810000" cy="2901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8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responses</a:t>
            </a:r>
            <a:endParaRPr lang="en-US" b="1" dirty="0"/>
          </a:p>
        </p:txBody>
      </p:sp>
      <p:sp>
        <p:nvSpPr>
          <p:cNvPr id="3" name="Content Placeholder 2"/>
          <p:cNvSpPr>
            <a:spLocks noGrp="1"/>
          </p:cNvSpPr>
          <p:nvPr>
            <p:ph idx="1"/>
          </p:nvPr>
        </p:nvSpPr>
        <p:spPr>
          <a:xfrm>
            <a:off x="1008632" y="2667164"/>
            <a:ext cx="6811534" cy="2199237"/>
          </a:xfrm>
        </p:spPr>
        <p:txBody>
          <a:bodyPr>
            <a:noAutofit/>
          </a:bodyPr>
          <a:lstStyle/>
          <a:p>
            <a:r>
              <a:rPr lang="en-US" sz="2000" dirty="0">
                <a:solidFill>
                  <a:schemeClr val="tx1"/>
                </a:solidFill>
              </a:rPr>
              <a:t>“While you’re at it, can you ban rain on Sundays</a:t>
            </a:r>
            <a:r>
              <a:rPr lang="en-US" sz="2000" dirty="0" smtClean="0">
                <a:solidFill>
                  <a:schemeClr val="tx1"/>
                </a:solidFill>
              </a:rPr>
              <a:t>?”</a:t>
            </a:r>
          </a:p>
          <a:p>
            <a:endParaRPr lang="en-US" sz="1000" dirty="0">
              <a:solidFill>
                <a:schemeClr val="tx1"/>
              </a:solidFill>
            </a:endParaRPr>
          </a:p>
          <a:p>
            <a:r>
              <a:rPr lang="en-US" sz="2000" dirty="0">
                <a:solidFill>
                  <a:schemeClr val="tx1"/>
                </a:solidFill>
              </a:rPr>
              <a:t>“Name one town or city where a feeding ban succeeded in eliminating the cats</a:t>
            </a:r>
            <a:r>
              <a:rPr lang="en-US" sz="2000" dirty="0" smtClean="0">
                <a:solidFill>
                  <a:schemeClr val="tx1"/>
                </a:solidFill>
              </a:rPr>
              <a:t>.”</a:t>
            </a:r>
          </a:p>
          <a:p>
            <a:endParaRPr lang="en-US" sz="1000" dirty="0" smtClean="0">
              <a:solidFill>
                <a:schemeClr val="tx1"/>
              </a:solidFill>
            </a:endParaRPr>
          </a:p>
          <a:p>
            <a:r>
              <a:rPr lang="en-US" sz="2000" dirty="0" smtClean="0">
                <a:solidFill>
                  <a:schemeClr val="tx1"/>
                </a:solidFill>
              </a:rPr>
              <a:t>“You can’t outlaw compassion.”</a:t>
            </a:r>
            <a:endParaRPr lang="en-US" sz="2000" dirty="0">
              <a:solidFill>
                <a:schemeClr val="tx1"/>
              </a:solidFill>
            </a:endParaRPr>
          </a:p>
          <a:p>
            <a:pPr marL="0" indent="0">
              <a:buNone/>
            </a:pPr>
            <a:endParaRPr lang="en-US" sz="800"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16</a:t>
            </a:fld>
            <a:endParaRPr lang="en-US"/>
          </a:p>
        </p:txBody>
      </p:sp>
      <p:sp>
        <p:nvSpPr>
          <p:cNvPr id="7" name="Title 1"/>
          <p:cNvSpPr txBox="1">
            <a:spLocks/>
          </p:cNvSpPr>
          <p:nvPr/>
        </p:nvSpPr>
        <p:spPr>
          <a:xfrm>
            <a:off x="1277126" y="1598335"/>
            <a:ext cx="6543040" cy="761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baseline="0">
                <a:solidFill>
                  <a:schemeClr val="accent2"/>
                </a:solidFill>
                <a:latin typeface="Arial"/>
                <a:ea typeface="+mj-ea"/>
                <a:cs typeface="Arial"/>
              </a:defRPr>
            </a:lvl1pPr>
          </a:lstStyle>
          <a:p>
            <a:r>
              <a:rPr lang="en-US" sz="2000" b="1" dirty="0" smtClean="0">
                <a:solidFill>
                  <a:schemeClr val="tx1"/>
                </a:solidFill>
              </a:rPr>
              <a:t>“Ban anyone from feeding them and we won’t have a cat problem.”</a:t>
            </a:r>
            <a:endParaRPr lang="en-US" sz="2000" b="1" dirty="0">
              <a:solidFill>
                <a:schemeClr val="tx1"/>
              </a:solidFill>
            </a:endParaRPr>
          </a:p>
        </p:txBody>
      </p:sp>
    </p:spTree>
    <p:extLst>
      <p:ext uri="{BB962C8B-B14F-4D97-AF65-F5344CB8AC3E}">
        <p14:creationId xmlns:p14="http://schemas.microsoft.com/office/powerpoint/2010/main" val="33408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Laws regulating cats don’t work because:</a:t>
            </a:r>
            <a:endParaRPr lang="en-US" b="1" dirty="0"/>
          </a:p>
        </p:txBody>
      </p:sp>
      <p:sp>
        <p:nvSpPr>
          <p:cNvPr id="6" name="Slide Number Placeholder 5"/>
          <p:cNvSpPr>
            <a:spLocks noGrp="1"/>
          </p:cNvSpPr>
          <p:nvPr>
            <p:ph type="sldNum" sz="quarter" idx="12"/>
          </p:nvPr>
        </p:nvSpPr>
        <p:spPr/>
        <p:txBody>
          <a:bodyPr/>
          <a:lstStyle/>
          <a:p>
            <a:fld id="{7B3E4798-6A48-C24F-8423-189E9C0192E0}" type="slidenum">
              <a:rPr lang="en-US" smtClean="0"/>
              <a:pPr/>
              <a:t>17</a:t>
            </a:fld>
            <a:endParaRPr lang="en-US"/>
          </a:p>
        </p:txBody>
      </p:sp>
      <p:sp>
        <p:nvSpPr>
          <p:cNvPr id="7" name="Content Placeholder 2"/>
          <p:cNvSpPr>
            <a:spLocks noGrp="1"/>
          </p:cNvSpPr>
          <p:nvPr>
            <p:ph idx="1"/>
          </p:nvPr>
        </p:nvSpPr>
        <p:spPr>
          <a:xfrm>
            <a:off x="947598" y="1603717"/>
            <a:ext cx="7030439" cy="3323880"/>
          </a:xfrm>
        </p:spPr>
        <p:txBody>
          <a:bodyPr>
            <a:noAutofit/>
          </a:bodyPr>
          <a:lstStyle/>
          <a:p>
            <a:pPr marL="0" indent="0">
              <a:buNone/>
            </a:pPr>
            <a:endParaRPr lang="en-US" sz="1000" dirty="0" smtClean="0">
              <a:solidFill>
                <a:schemeClr val="tx1"/>
              </a:solidFill>
            </a:endParaRPr>
          </a:p>
          <a:p>
            <a:r>
              <a:rPr lang="en-US" sz="2000" dirty="0" smtClean="0">
                <a:solidFill>
                  <a:schemeClr val="tx1"/>
                </a:solidFill>
              </a:rPr>
              <a:t>Licensing, running-at-large bans and pet limits are largely intended to regulate owned cats, not community cats</a:t>
            </a:r>
          </a:p>
          <a:p>
            <a:endParaRPr lang="en-US" sz="1000" dirty="0" smtClean="0">
              <a:solidFill>
                <a:schemeClr val="tx1"/>
              </a:solidFill>
            </a:endParaRPr>
          </a:p>
          <a:p>
            <a:r>
              <a:rPr lang="en-US" sz="2000" dirty="0" smtClean="0">
                <a:solidFill>
                  <a:schemeClr val="tx1"/>
                </a:solidFill>
              </a:rPr>
              <a:t>“Caretakers” do not consider themselves “owners”</a:t>
            </a:r>
          </a:p>
          <a:p>
            <a:endParaRPr lang="en-US" sz="1000" dirty="0" smtClean="0">
              <a:solidFill>
                <a:schemeClr val="tx1"/>
              </a:solidFill>
            </a:endParaRPr>
          </a:p>
          <a:p>
            <a:r>
              <a:rPr lang="en-US" sz="2000" dirty="0" smtClean="0">
                <a:solidFill>
                  <a:schemeClr val="tx1"/>
                </a:solidFill>
              </a:rPr>
              <a:t>Enforcement issues arise when colony caretakers either accidentally or intentionally are covered by laws</a:t>
            </a:r>
          </a:p>
          <a:p>
            <a:endParaRPr lang="en-US" sz="1000" dirty="0">
              <a:solidFill>
                <a:schemeClr val="tx1"/>
              </a:solidFill>
            </a:endParaRPr>
          </a:p>
          <a:p>
            <a:r>
              <a:rPr lang="en-US" sz="2000" dirty="0" smtClean="0">
                <a:solidFill>
                  <a:schemeClr val="tx1"/>
                </a:solidFill>
              </a:rPr>
              <a:t>All effective enforcement can accomplish is deterring caretakers, not stopping </a:t>
            </a:r>
            <a:r>
              <a:rPr lang="en-US" sz="2000" dirty="0" err="1" smtClean="0">
                <a:solidFill>
                  <a:schemeClr val="tx1"/>
                </a:solidFill>
              </a:rPr>
              <a:t>unowned</a:t>
            </a:r>
            <a:r>
              <a:rPr lang="en-US" sz="2000" dirty="0" smtClean="0">
                <a:solidFill>
                  <a:schemeClr val="tx1"/>
                </a:solidFill>
              </a:rPr>
              <a:t> cats from existing or reproducing</a:t>
            </a:r>
            <a:endParaRPr lang="en-US" sz="800" dirty="0" smtClean="0">
              <a:solidFill>
                <a:schemeClr val="tx1"/>
              </a:solidFill>
            </a:endParaRPr>
          </a:p>
        </p:txBody>
      </p:sp>
    </p:spTree>
    <p:extLst>
      <p:ext uri="{BB962C8B-B14F-4D97-AF65-F5344CB8AC3E}">
        <p14:creationId xmlns:p14="http://schemas.microsoft.com/office/powerpoint/2010/main" val="23398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responses</a:t>
            </a:r>
            <a:endParaRPr lang="en-US" b="1" dirty="0"/>
          </a:p>
        </p:txBody>
      </p:sp>
      <p:sp>
        <p:nvSpPr>
          <p:cNvPr id="3" name="Content Placeholder 2"/>
          <p:cNvSpPr>
            <a:spLocks noGrp="1"/>
          </p:cNvSpPr>
          <p:nvPr>
            <p:ph idx="1"/>
          </p:nvPr>
        </p:nvSpPr>
        <p:spPr>
          <a:xfrm>
            <a:off x="1142879" y="2377440"/>
            <a:ext cx="6811534" cy="2199237"/>
          </a:xfrm>
        </p:spPr>
        <p:txBody>
          <a:bodyPr>
            <a:noAutofit/>
          </a:bodyPr>
          <a:lstStyle/>
          <a:p>
            <a:r>
              <a:rPr lang="en-US" sz="2000" dirty="0" smtClean="0">
                <a:solidFill>
                  <a:schemeClr val="tx1"/>
                </a:solidFill>
              </a:rPr>
              <a:t>“Who’s going to break the bad news to the homeless cats that they’re not allowed to roam free any more?”</a:t>
            </a:r>
          </a:p>
          <a:p>
            <a:endParaRPr lang="en-US" sz="1000" dirty="0" smtClean="0">
              <a:solidFill>
                <a:schemeClr val="tx1"/>
              </a:solidFill>
            </a:endParaRPr>
          </a:p>
          <a:p>
            <a:r>
              <a:rPr lang="en-US" sz="2000" dirty="0" smtClean="0">
                <a:solidFill>
                  <a:schemeClr val="tx1"/>
                </a:solidFill>
              </a:rPr>
              <a:t>“Who’s going to catch the offenders and who’s going to pay for enforcement?”</a:t>
            </a:r>
            <a:endParaRPr lang="en-US" sz="2000" dirty="0">
              <a:solidFill>
                <a:schemeClr val="tx1"/>
              </a:solidFill>
            </a:endParaRPr>
          </a:p>
          <a:p>
            <a:pPr marL="0" indent="0">
              <a:buNone/>
            </a:pPr>
            <a:endParaRPr lang="en-US" sz="800"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18</a:t>
            </a:fld>
            <a:endParaRPr lang="en-US"/>
          </a:p>
        </p:txBody>
      </p:sp>
      <p:sp>
        <p:nvSpPr>
          <p:cNvPr id="7" name="Title 1"/>
          <p:cNvSpPr txBox="1">
            <a:spLocks/>
          </p:cNvSpPr>
          <p:nvPr/>
        </p:nvSpPr>
        <p:spPr>
          <a:xfrm>
            <a:off x="1277126" y="1420837"/>
            <a:ext cx="6543040" cy="761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baseline="0">
                <a:solidFill>
                  <a:schemeClr val="accent2"/>
                </a:solidFill>
                <a:latin typeface="Arial"/>
                <a:ea typeface="+mj-ea"/>
                <a:cs typeface="Arial"/>
              </a:defRPr>
            </a:lvl1pPr>
          </a:lstStyle>
          <a:p>
            <a:r>
              <a:rPr lang="en-US" sz="2000" b="1" dirty="0" smtClean="0">
                <a:solidFill>
                  <a:schemeClr val="tx1"/>
                </a:solidFill>
              </a:rPr>
              <a:t>“Let’s pass a law requiring all cats to be confined.”</a:t>
            </a:r>
            <a:endParaRPr lang="en-US" sz="2000" b="1" dirty="0">
              <a:solidFill>
                <a:schemeClr val="tx1"/>
              </a:solidFill>
            </a:endParaRPr>
          </a:p>
        </p:txBody>
      </p:sp>
      <p:pic>
        <p:nvPicPr>
          <p:cNvPr id="8" name="Picture 7" descr="C:\Users\Bryan\AppData\Local\Microsoft\Windows\Temporary Internet Files\Content.IE5\18JV7L9O\MP900385979[1].jpg"/>
          <p:cNvPicPr/>
          <p:nvPr/>
        </p:nvPicPr>
        <p:blipFill>
          <a:blip r:embed="rId3">
            <a:extLst>
              <a:ext uri="{28A0092B-C50C-407E-A947-70E740481C1C}">
                <a14:useLocalDpi xmlns:a14="http://schemas.microsoft.com/office/drawing/2010/main" val="0"/>
              </a:ext>
            </a:extLst>
          </a:blip>
          <a:srcRect/>
          <a:stretch>
            <a:fillRect/>
          </a:stretch>
        </p:blipFill>
        <p:spPr bwMode="auto">
          <a:xfrm>
            <a:off x="4388832" y="4377974"/>
            <a:ext cx="1732199" cy="1478737"/>
          </a:xfrm>
          <a:prstGeom prst="rect">
            <a:avLst/>
          </a:prstGeom>
          <a:noFill/>
          <a:ln>
            <a:solidFill>
              <a:schemeClr val="tx1"/>
            </a:solidFill>
          </a:ln>
        </p:spPr>
      </p:pic>
      <p:pic>
        <p:nvPicPr>
          <p:cNvPr id="9" name="Picture 8" descr="C:\Users\Bryan\AppData\Local\Microsoft\Windows\Temporary Internet Files\Content.IE5\18JV7L9O\MP900314403[1].jpg"/>
          <p:cNvPicPr/>
          <p:nvPr/>
        </p:nvPicPr>
        <p:blipFill>
          <a:blip r:embed="rId4">
            <a:extLst>
              <a:ext uri="{28A0092B-C50C-407E-A947-70E740481C1C}">
                <a14:useLocalDpi xmlns:a14="http://schemas.microsoft.com/office/drawing/2010/main" val="0"/>
              </a:ext>
            </a:extLst>
          </a:blip>
          <a:srcRect/>
          <a:stretch>
            <a:fillRect/>
          </a:stretch>
        </p:blipFill>
        <p:spPr bwMode="auto">
          <a:xfrm>
            <a:off x="6323450" y="4807424"/>
            <a:ext cx="1857005" cy="2050576"/>
          </a:xfrm>
          <a:prstGeom prst="rect">
            <a:avLst/>
          </a:prstGeom>
          <a:solidFill>
            <a:schemeClr val="bg1">
              <a:alpha val="0"/>
            </a:schemeClr>
          </a:solidFill>
          <a:ln>
            <a:noFill/>
          </a:ln>
          <a:scene3d>
            <a:camera prst="orthographicFront">
              <a:rot lat="0" lon="0" rev="0"/>
            </a:camera>
            <a:lightRig rig="threePt" dir="t"/>
          </a:scene3d>
        </p:spPr>
      </p:pic>
    </p:spTree>
    <p:extLst>
      <p:ext uri="{BB962C8B-B14F-4D97-AF65-F5344CB8AC3E}">
        <p14:creationId xmlns:p14="http://schemas.microsoft.com/office/powerpoint/2010/main" val="6345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3:  Why TNR?</a:t>
            </a:r>
            <a:endParaRPr lang="en-US" b="1" dirty="0"/>
          </a:p>
        </p:txBody>
      </p:sp>
      <p:sp>
        <p:nvSpPr>
          <p:cNvPr id="6" name="Slide Number Placeholder 5"/>
          <p:cNvSpPr>
            <a:spLocks noGrp="1"/>
          </p:cNvSpPr>
          <p:nvPr>
            <p:ph type="sldNum" sz="quarter" idx="12"/>
          </p:nvPr>
        </p:nvSpPr>
        <p:spPr/>
        <p:txBody>
          <a:bodyPr/>
          <a:lstStyle/>
          <a:p>
            <a:fld id="{7B3E4798-6A48-C24F-8423-189E9C0192E0}" type="slidenum">
              <a:rPr lang="en-US" smtClean="0"/>
              <a:pPr/>
              <a:t>19</a:t>
            </a:fld>
            <a:endParaRPr lang="en-US"/>
          </a:p>
        </p:txBody>
      </p:sp>
      <p:sp>
        <p:nvSpPr>
          <p:cNvPr id="7" name="Content Placeholder 2"/>
          <p:cNvSpPr>
            <a:spLocks noGrp="1"/>
          </p:cNvSpPr>
          <p:nvPr>
            <p:ph idx="1"/>
          </p:nvPr>
        </p:nvSpPr>
        <p:spPr>
          <a:xfrm>
            <a:off x="1129568" y="1673479"/>
            <a:ext cx="6770914" cy="4525963"/>
          </a:xfrm>
        </p:spPr>
        <p:txBody>
          <a:bodyPr>
            <a:noAutofit/>
          </a:bodyPr>
          <a:lstStyle/>
          <a:p>
            <a:pPr marL="0" indent="0">
              <a:buNone/>
            </a:pPr>
            <a:r>
              <a:rPr lang="en-US" sz="2000" b="1" dirty="0" smtClean="0">
                <a:solidFill>
                  <a:schemeClr val="tx1"/>
                </a:solidFill>
              </a:rPr>
              <a:t>TNR lowers the number of cats because:</a:t>
            </a:r>
            <a:endParaRPr lang="en-US" sz="1000" b="1" dirty="0" smtClean="0">
              <a:solidFill>
                <a:schemeClr val="tx1"/>
              </a:solidFill>
            </a:endParaRPr>
          </a:p>
          <a:p>
            <a:r>
              <a:rPr lang="en-US" sz="2000" dirty="0" smtClean="0">
                <a:solidFill>
                  <a:schemeClr val="tx1"/>
                </a:solidFill>
              </a:rPr>
              <a:t>Spay/neutered cats can’t reproduce &amp; attrition means fewer cats over time</a:t>
            </a:r>
          </a:p>
          <a:p>
            <a:r>
              <a:rPr lang="en-US" sz="2000" dirty="0" smtClean="0">
                <a:solidFill>
                  <a:schemeClr val="tx1"/>
                </a:solidFill>
              </a:rPr>
              <a:t>A monitoring system (caretakers) can maintain progress</a:t>
            </a:r>
          </a:p>
          <a:p>
            <a:r>
              <a:rPr lang="en-US" sz="2000" dirty="0" smtClean="0">
                <a:solidFill>
                  <a:schemeClr val="tx1"/>
                </a:solidFill>
              </a:rPr>
              <a:t>Many TNR groups remove adoptable cats at the outset</a:t>
            </a:r>
          </a:p>
          <a:p>
            <a:endParaRPr lang="en-US" sz="2000" dirty="0" smtClean="0">
              <a:solidFill>
                <a:schemeClr val="tx1"/>
              </a:solidFill>
            </a:endParaRPr>
          </a:p>
          <a:p>
            <a:pPr marL="0" indent="0">
              <a:buNone/>
            </a:pPr>
            <a:endParaRPr lang="en-US" sz="800" dirty="0">
              <a:solidFill>
                <a:schemeClr val="tx1"/>
              </a:solidFill>
            </a:endParaRPr>
          </a:p>
          <a:p>
            <a:pPr marL="0" indent="0">
              <a:buNone/>
            </a:pPr>
            <a:r>
              <a:rPr lang="en-US" sz="2000" b="1" dirty="0">
                <a:solidFill>
                  <a:schemeClr val="tx1"/>
                </a:solidFill>
              </a:rPr>
              <a:t>TNR </a:t>
            </a:r>
            <a:r>
              <a:rPr lang="en-US" sz="2000" b="1" dirty="0" smtClean="0">
                <a:solidFill>
                  <a:schemeClr val="tx1"/>
                </a:solidFill>
              </a:rPr>
              <a:t>helps protect against disease by</a:t>
            </a:r>
            <a:r>
              <a:rPr lang="en-US" sz="2000" b="1" i="1" dirty="0">
                <a:solidFill>
                  <a:schemeClr val="tx1"/>
                </a:solidFill>
              </a:rPr>
              <a:t>:</a:t>
            </a:r>
          </a:p>
          <a:p>
            <a:r>
              <a:rPr lang="en-US" sz="2000" dirty="0">
                <a:solidFill>
                  <a:schemeClr val="tx1"/>
                </a:solidFill>
              </a:rPr>
              <a:t>Vaccinating against </a:t>
            </a:r>
            <a:r>
              <a:rPr lang="en-US" sz="2000" dirty="0" smtClean="0">
                <a:solidFill>
                  <a:schemeClr val="tx1"/>
                </a:solidFill>
              </a:rPr>
              <a:t>rabies (once is better than never!)</a:t>
            </a:r>
          </a:p>
          <a:p>
            <a:r>
              <a:rPr lang="en-US" sz="2000" dirty="0" smtClean="0">
                <a:solidFill>
                  <a:schemeClr val="tx1"/>
                </a:solidFill>
              </a:rPr>
              <a:t>Spay/neutered and cared-for cats are healthier cats</a:t>
            </a:r>
            <a:endParaRPr lang="en-US" sz="2400" dirty="0">
              <a:solidFill>
                <a:schemeClr val="tx1"/>
              </a:solidFill>
            </a:endParaRPr>
          </a:p>
          <a:p>
            <a:endParaRPr lang="en-US" sz="800" dirty="0">
              <a:solidFill>
                <a:schemeClr val="tx1"/>
              </a:solidFill>
            </a:endParaRPr>
          </a:p>
          <a:p>
            <a:endParaRPr lang="en-US" sz="1200" dirty="0">
              <a:solidFill>
                <a:schemeClr val="tx1"/>
              </a:solidFill>
            </a:endParaRPr>
          </a:p>
          <a:p>
            <a:endParaRPr lang="en-US" sz="2000" dirty="0">
              <a:solidFill>
                <a:schemeClr val="tx1"/>
              </a:solidFill>
            </a:endParaRPr>
          </a:p>
          <a:p>
            <a:pPr marL="0" indent="0">
              <a:buNone/>
            </a:pPr>
            <a:endParaRPr lang="en-US" sz="800" dirty="0" smtClean="0">
              <a:solidFill>
                <a:schemeClr val="tx1"/>
              </a:solidFill>
            </a:endParaRPr>
          </a:p>
        </p:txBody>
      </p:sp>
    </p:spTree>
    <p:extLst>
      <p:ext uri="{BB962C8B-B14F-4D97-AF65-F5344CB8AC3E}">
        <p14:creationId xmlns:p14="http://schemas.microsoft.com/office/powerpoint/2010/main" val="428870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6380" y="274710"/>
            <a:ext cx="6543040" cy="761682"/>
          </a:xfrm>
        </p:spPr>
        <p:txBody>
          <a:bodyPr/>
          <a:lstStyle/>
          <a:p>
            <a:r>
              <a:rPr lang="en-US" b="1" dirty="0" smtClean="0"/>
              <a:t>Your presenter</a:t>
            </a:r>
            <a:endParaRPr lang="en-US" b="1" dirty="0"/>
          </a:p>
        </p:txBody>
      </p:sp>
      <p:pic>
        <p:nvPicPr>
          <p:cNvPr id="72706" name="Picture 2"/>
          <p:cNvPicPr>
            <a:picLocks noChangeAspect="1" noChangeArrowheads="1"/>
          </p:cNvPicPr>
          <p:nvPr/>
        </p:nvPicPr>
        <p:blipFill>
          <a:blip r:embed="rId2"/>
          <a:srcRect/>
          <a:stretch>
            <a:fillRect/>
          </a:stretch>
        </p:blipFill>
        <p:spPr bwMode="auto">
          <a:xfrm>
            <a:off x="316380" y="1679342"/>
            <a:ext cx="2940048" cy="3561732"/>
          </a:xfrm>
          <a:prstGeom prst="rect">
            <a:avLst/>
          </a:prstGeom>
          <a:noFill/>
          <a:ln w="9525">
            <a:solidFill>
              <a:schemeClr val="tx1"/>
            </a:solidFill>
            <a:miter lim="800000"/>
            <a:headEnd/>
            <a:tailEnd/>
          </a:ln>
        </p:spPr>
      </p:pic>
      <p:sp>
        <p:nvSpPr>
          <p:cNvPr id="4" name="TextBox 3"/>
          <p:cNvSpPr txBox="1"/>
          <p:nvPr/>
        </p:nvSpPr>
        <p:spPr>
          <a:xfrm>
            <a:off x="3643954" y="1878773"/>
            <a:ext cx="4722124" cy="4031873"/>
          </a:xfrm>
          <a:prstGeom prst="rect">
            <a:avLst/>
          </a:prstGeom>
          <a:noFill/>
        </p:spPr>
        <p:txBody>
          <a:bodyPr wrap="square" rtlCol="0">
            <a:spAutoFit/>
          </a:bodyPr>
          <a:lstStyle/>
          <a:p>
            <a:r>
              <a:rPr lang="en-US" sz="2000" b="1" dirty="0"/>
              <a:t>Bryan </a:t>
            </a:r>
            <a:r>
              <a:rPr lang="en-US" sz="2000" b="1" dirty="0" err="1"/>
              <a:t>Kortis</a:t>
            </a:r>
            <a:r>
              <a:rPr lang="en-US" sz="2000" b="1" dirty="0"/>
              <a:t> </a:t>
            </a:r>
            <a:r>
              <a:rPr lang="en-US" sz="2000" b="1" dirty="0" smtClean="0"/>
              <a:t> </a:t>
            </a:r>
            <a:r>
              <a:rPr lang="en-US" sz="2000" dirty="0" smtClean="0"/>
              <a:t>(with </a:t>
            </a:r>
            <a:r>
              <a:rPr lang="en-US" sz="2000" dirty="0" err="1" smtClean="0"/>
              <a:t>Pemberly</a:t>
            </a:r>
            <a:r>
              <a:rPr lang="en-US" sz="2000" dirty="0" smtClean="0"/>
              <a:t>)</a:t>
            </a:r>
          </a:p>
          <a:p>
            <a:endParaRPr lang="en-US" sz="2000" dirty="0"/>
          </a:p>
          <a:p>
            <a:pPr>
              <a:defRPr/>
            </a:pPr>
            <a:r>
              <a:rPr lang="en-US" u="sng" dirty="0" smtClean="0"/>
              <a:t>Currently</a:t>
            </a:r>
            <a:r>
              <a:rPr lang="en-US" dirty="0" smtClean="0"/>
              <a:t>:</a:t>
            </a:r>
          </a:p>
          <a:p>
            <a:pPr>
              <a:defRPr/>
            </a:pPr>
            <a:endParaRPr lang="en-US" dirty="0"/>
          </a:p>
          <a:p>
            <a:pPr marL="285750" indent="-285750">
              <a:buFont typeface="Arial" panose="020B0604020202020204" pitchFamily="34" charset="0"/>
              <a:buChar char="•"/>
              <a:defRPr/>
            </a:pPr>
            <a:r>
              <a:rPr lang="en-US" dirty="0" smtClean="0"/>
              <a:t>PetSmart </a:t>
            </a:r>
            <a:r>
              <a:rPr lang="en-US" dirty="0"/>
              <a:t>Charities Program </a:t>
            </a:r>
            <a:r>
              <a:rPr lang="en-US" dirty="0" smtClean="0"/>
              <a:t>Manager</a:t>
            </a:r>
            <a:endParaRPr lang="en-US" dirty="0"/>
          </a:p>
          <a:p>
            <a:pPr marL="285750" indent="-285750">
              <a:buFont typeface="Arial" panose="020B0604020202020204" pitchFamily="34" charset="0"/>
              <a:buChar char="•"/>
              <a:defRPr/>
            </a:pPr>
            <a:r>
              <a:rPr lang="en-US" dirty="0" smtClean="0"/>
              <a:t>Attorney (NY State)</a:t>
            </a:r>
          </a:p>
          <a:p>
            <a:pPr>
              <a:defRPr/>
            </a:pPr>
            <a:endParaRPr lang="en-US" dirty="0"/>
          </a:p>
          <a:p>
            <a:pPr>
              <a:defRPr/>
            </a:pPr>
            <a:r>
              <a:rPr lang="en-US" u="sng" dirty="0" smtClean="0"/>
              <a:t>Previously</a:t>
            </a:r>
            <a:r>
              <a:rPr lang="en-US" dirty="0" smtClean="0"/>
              <a:t>:</a:t>
            </a:r>
          </a:p>
          <a:p>
            <a:pPr>
              <a:defRPr/>
            </a:pPr>
            <a:endParaRPr lang="en-US" dirty="0"/>
          </a:p>
          <a:p>
            <a:pPr marL="285750" indent="-285750">
              <a:buFont typeface="Arial" panose="020B0604020202020204" pitchFamily="34" charset="0"/>
              <a:buChar char="•"/>
              <a:defRPr/>
            </a:pPr>
            <a:r>
              <a:rPr lang="en-US" dirty="0" smtClean="0"/>
              <a:t>Co-founder &amp; Executive </a:t>
            </a:r>
            <a:r>
              <a:rPr lang="en-US" dirty="0"/>
              <a:t>Director of Neighborhood </a:t>
            </a:r>
            <a:r>
              <a:rPr lang="en-US" dirty="0" smtClean="0"/>
              <a:t>Cats</a:t>
            </a:r>
          </a:p>
          <a:p>
            <a:pPr>
              <a:defRPr/>
            </a:pPr>
            <a:endParaRPr lang="en-US" dirty="0"/>
          </a:p>
          <a:p>
            <a:endParaRPr lang="en-US" dirty="0"/>
          </a:p>
          <a:p>
            <a:r>
              <a:rPr lang="en-US" dirty="0" smtClean="0"/>
              <a:t> </a:t>
            </a:r>
            <a:endParaRPr lang="en-US" dirty="0"/>
          </a:p>
        </p:txBody>
      </p:sp>
      <p:sp>
        <p:nvSpPr>
          <p:cNvPr id="5"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2</a:t>
            </a:fld>
            <a:endParaRPr lang="en-US" dirty="0"/>
          </a:p>
        </p:txBody>
      </p:sp>
    </p:spTree>
    <p:extLst>
      <p:ext uri="{BB962C8B-B14F-4D97-AF65-F5344CB8AC3E}">
        <p14:creationId xmlns:p14="http://schemas.microsoft.com/office/powerpoint/2010/main" val="352991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59790"/>
            <a:ext cx="5138382" cy="4525963"/>
          </a:xfrm>
        </p:spPr>
        <p:txBody>
          <a:bodyPr/>
          <a:lstStyle/>
          <a:p>
            <a:pPr marL="0" indent="0">
              <a:buNone/>
            </a:pPr>
            <a:r>
              <a:rPr lang="en-US" sz="2000" b="1" dirty="0">
                <a:solidFill>
                  <a:schemeClr val="tx1"/>
                </a:solidFill>
              </a:rPr>
              <a:t>TNR reduces nuisance behavior because</a:t>
            </a:r>
            <a:r>
              <a:rPr lang="en-US" sz="2000" dirty="0">
                <a:solidFill>
                  <a:schemeClr val="tx1"/>
                </a:solidFill>
              </a:rPr>
              <a:t>:</a:t>
            </a:r>
          </a:p>
          <a:p>
            <a:r>
              <a:rPr lang="en-US" sz="2000" dirty="0">
                <a:solidFill>
                  <a:schemeClr val="tx1"/>
                </a:solidFill>
              </a:rPr>
              <a:t>Noise from mating is eliminated</a:t>
            </a:r>
          </a:p>
          <a:p>
            <a:r>
              <a:rPr lang="en-US" sz="2000" dirty="0">
                <a:solidFill>
                  <a:schemeClr val="tx1"/>
                </a:solidFill>
              </a:rPr>
              <a:t>Odor from unneutered male cats spraying is eliminated</a:t>
            </a:r>
          </a:p>
          <a:p>
            <a:r>
              <a:rPr lang="en-US" sz="2000" dirty="0">
                <a:solidFill>
                  <a:schemeClr val="tx1"/>
                </a:solidFill>
              </a:rPr>
              <a:t>Sterilized cats roam less and become less visible</a:t>
            </a:r>
          </a:p>
          <a:p>
            <a:endParaRPr lang="en-US" sz="2000" u="sng" dirty="0">
              <a:solidFill>
                <a:schemeClr val="tx1"/>
              </a:solidFill>
            </a:endParaRPr>
          </a:p>
          <a:p>
            <a:pPr marL="0" indent="0">
              <a:buNone/>
            </a:pPr>
            <a:r>
              <a:rPr lang="en-US" sz="2000" b="1" dirty="0">
                <a:solidFill>
                  <a:schemeClr val="tx1"/>
                </a:solidFill>
              </a:rPr>
              <a:t>TNR reduces wildlife predation because:</a:t>
            </a:r>
          </a:p>
          <a:p>
            <a:r>
              <a:rPr lang="en-US" sz="2000" dirty="0">
                <a:solidFill>
                  <a:schemeClr val="tx1"/>
                </a:solidFill>
              </a:rPr>
              <a:t>Fewer cats means less </a:t>
            </a:r>
            <a:r>
              <a:rPr lang="en-US" sz="2000" dirty="0" smtClean="0">
                <a:solidFill>
                  <a:schemeClr val="tx1"/>
                </a:solidFill>
              </a:rPr>
              <a:t>predation</a:t>
            </a:r>
          </a:p>
          <a:p>
            <a:endParaRPr lang="en-US" sz="2000"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7B3E4798-6A48-C24F-8423-189E9C0192E0}" type="slidenum">
              <a:rPr lang="en-US" smtClean="0"/>
              <a:pPr/>
              <a:t>20</a:t>
            </a:fld>
            <a:endParaRPr lang="en-US"/>
          </a:p>
        </p:txBody>
      </p:sp>
      <p:sp>
        <p:nvSpPr>
          <p:cNvPr id="7" name="Title 1"/>
          <p:cNvSpPr>
            <a:spLocks noGrp="1"/>
          </p:cNvSpPr>
          <p:nvPr>
            <p:ph type="title"/>
          </p:nvPr>
        </p:nvSpPr>
        <p:spPr/>
        <p:txBody>
          <a:bodyPr/>
          <a:lstStyle/>
          <a:p>
            <a:r>
              <a:rPr lang="en-US" b="1" dirty="0" smtClean="0"/>
              <a:t>Step 3:  Why TNR? (cont’d)</a:t>
            </a:r>
            <a:endParaRPr lang="en-US" b="1" dirty="0"/>
          </a:p>
        </p:txBody>
      </p:sp>
      <p:pic>
        <p:nvPicPr>
          <p:cNvPr id="4098" name="Picture 2" descr="C:\Users\Bryan\Desktop\Jersey City\JC_04-10-14_drop trap\IMG_0969_cropped_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000" y="1659790"/>
            <a:ext cx="3092573" cy="42265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1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ext Box 5"/>
          <p:cNvSpPr txBox="1">
            <a:spLocks noChangeArrowheads="1"/>
          </p:cNvSpPr>
          <p:nvPr/>
        </p:nvSpPr>
        <p:spPr bwMode="auto">
          <a:xfrm>
            <a:off x="228600" y="6491288"/>
            <a:ext cx="19812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160770" name="Rectangle 2"/>
          <p:cNvSpPr>
            <a:spLocks noGrp="1" noChangeArrowheads="1"/>
          </p:cNvSpPr>
          <p:nvPr>
            <p:ph type="title" idx="4294967295"/>
          </p:nvPr>
        </p:nvSpPr>
        <p:spPr>
          <a:xfrm>
            <a:off x="457200" y="274638"/>
            <a:ext cx="7696200" cy="731202"/>
          </a:xfrm>
        </p:spPr>
        <p:txBody>
          <a:bodyPr/>
          <a:lstStyle/>
          <a:p>
            <a:pPr algn="l"/>
            <a:r>
              <a:rPr lang="en-US" b="1" dirty="0" smtClean="0">
                <a:solidFill>
                  <a:schemeClr val="accent2"/>
                </a:solidFill>
              </a:rPr>
              <a:t>Other advantages to TNR</a:t>
            </a:r>
          </a:p>
        </p:txBody>
      </p:sp>
      <p:sp>
        <p:nvSpPr>
          <p:cNvPr id="160771" name="Rectangle 3"/>
          <p:cNvSpPr>
            <a:spLocks noGrp="1" noChangeArrowheads="1"/>
          </p:cNvSpPr>
          <p:nvPr>
            <p:ph type="body" idx="4294967295"/>
          </p:nvPr>
        </p:nvSpPr>
        <p:spPr>
          <a:xfrm>
            <a:off x="457201" y="1693293"/>
            <a:ext cx="3943350" cy="4117975"/>
          </a:xfrm>
        </p:spPr>
        <p:txBody>
          <a:bodyPr>
            <a:normAutofit lnSpcReduction="10000"/>
          </a:bodyPr>
          <a:lstStyle/>
          <a:p>
            <a:r>
              <a:rPr lang="en-US" sz="2000" dirty="0" smtClean="0">
                <a:solidFill>
                  <a:schemeClr val="tx1"/>
                </a:solidFill>
              </a:rPr>
              <a:t>Caretaker cooperation &amp; monitoring</a:t>
            </a:r>
          </a:p>
          <a:p>
            <a:pPr marL="0" indent="0">
              <a:buNone/>
            </a:pPr>
            <a:endParaRPr lang="en-US" sz="800" dirty="0" smtClean="0">
              <a:solidFill>
                <a:schemeClr val="tx1"/>
              </a:solidFill>
            </a:endParaRPr>
          </a:p>
          <a:p>
            <a:r>
              <a:rPr lang="en-US" sz="2000" dirty="0" smtClean="0">
                <a:solidFill>
                  <a:schemeClr val="tx1"/>
                </a:solidFill>
              </a:rPr>
              <a:t>Volunteer labor is plentiful because it’s life-affirming</a:t>
            </a:r>
          </a:p>
          <a:p>
            <a:endParaRPr lang="en-US" sz="800" dirty="0" smtClean="0">
              <a:solidFill>
                <a:schemeClr val="tx1"/>
              </a:solidFill>
            </a:endParaRPr>
          </a:p>
          <a:p>
            <a:r>
              <a:rPr lang="en-US" sz="2000" dirty="0" smtClean="0">
                <a:solidFill>
                  <a:schemeClr val="tx1"/>
                </a:solidFill>
              </a:rPr>
              <a:t>New funding  and other resources contributed by the public (individuals &amp; nonprofits)</a:t>
            </a:r>
          </a:p>
          <a:p>
            <a:endParaRPr lang="en-US" sz="800" dirty="0" smtClean="0">
              <a:solidFill>
                <a:schemeClr val="tx1"/>
              </a:solidFill>
            </a:endParaRPr>
          </a:p>
          <a:p>
            <a:r>
              <a:rPr lang="en-US" sz="2000" dirty="0">
                <a:solidFill>
                  <a:schemeClr val="tx1"/>
                </a:solidFill>
              </a:rPr>
              <a:t>Aligned with public </a:t>
            </a:r>
            <a:r>
              <a:rPr lang="en-US" sz="2000" dirty="0" smtClean="0">
                <a:solidFill>
                  <a:schemeClr val="tx1"/>
                </a:solidFill>
              </a:rPr>
              <a:t>opinion</a:t>
            </a:r>
          </a:p>
          <a:p>
            <a:endParaRPr lang="en-US" sz="1000" dirty="0" smtClean="0">
              <a:solidFill>
                <a:schemeClr val="tx1"/>
              </a:solidFill>
            </a:endParaRPr>
          </a:p>
          <a:p>
            <a:r>
              <a:rPr lang="en-US" sz="2000" b="1" dirty="0">
                <a:solidFill>
                  <a:schemeClr val="tx1"/>
                </a:solidFill>
              </a:rPr>
              <a:t>And besides, nothing else works!</a:t>
            </a:r>
          </a:p>
          <a:p>
            <a:endParaRPr lang="en-US" sz="2000" dirty="0">
              <a:solidFill>
                <a:schemeClr val="tx1"/>
              </a:solidFill>
            </a:endParaRPr>
          </a:p>
          <a:p>
            <a:endParaRPr lang="en-US" sz="800" dirty="0" smtClean="0">
              <a:solidFill>
                <a:schemeClr val="tx1"/>
              </a:solidFill>
            </a:endParaRPr>
          </a:p>
          <a:p>
            <a:pPr marL="609600" indent="-609600">
              <a:buFontTx/>
              <a:buNone/>
            </a:pPr>
            <a:endParaRPr lang="en-US" dirty="0" smtClean="0"/>
          </a:p>
          <a:p>
            <a:pPr marL="609600" indent="-609600">
              <a:buFontTx/>
              <a:buAutoNum type="arabicPeriod"/>
            </a:pPr>
            <a:endParaRPr lang="en-US" dirty="0" smtClean="0"/>
          </a:p>
          <a:p>
            <a:pPr marL="609600" indent="-609600">
              <a:buFontTx/>
              <a:buAutoNum type="arabicPeriod"/>
            </a:pPr>
            <a:endParaRPr lang="en-US" dirty="0" smtClean="0"/>
          </a:p>
        </p:txBody>
      </p:sp>
      <p:pic>
        <p:nvPicPr>
          <p:cNvPr id="16077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1947" y="1693293"/>
            <a:ext cx="3088481" cy="4117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21</a:t>
            </a:fld>
            <a:endParaRPr lang="en-US" dirty="0"/>
          </a:p>
        </p:txBody>
      </p:sp>
    </p:spTree>
    <p:extLst>
      <p:ext uri="{BB962C8B-B14F-4D97-AF65-F5344CB8AC3E}">
        <p14:creationId xmlns:p14="http://schemas.microsoft.com/office/powerpoint/2010/main" val="303064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Municipal level examples of TNR success</a:t>
            </a:r>
            <a:endParaRPr lang="en-US" b="1" dirty="0"/>
          </a:p>
        </p:txBody>
      </p:sp>
      <p:sp>
        <p:nvSpPr>
          <p:cNvPr id="5" name="Footer Placeholder 4"/>
          <p:cNvSpPr>
            <a:spLocks noGrp="1"/>
          </p:cNvSpPr>
          <p:nvPr>
            <p:ph type="ftr" sz="quarter" idx="11"/>
          </p:nvPr>
        </p:nvSpPr>
        <p:spPr/>
        <p:txBody>
          <a:bodyPr/>
          <a:lstStyle/>
          <a:p>
            <a:r>
              <a:rPr lang="en-US" smtClean="0"/>
              <a:t>Proprietary and Confidential</a:t>
            </a:r>
            <a:endParaRPr lang="en-US"/>
          </a:p>
        </p:txBody>
      </p:sp>
      <p:sp>
        <p:nvSpPr>
          <p:cNvPr id="6" name="Slide Number Placeholder 5"/>
          <p:cNvSpPr>
            <a:spLocks noGrp="1"/>
          </p:cNvSpPr>
          <p:nvPr>
            <p:ph type="sldNum" sz="quarter" idx="12"/>
          </p:nvPr>
        </p:nvSpPr>
        <p:spPr/>
        <p:txBody>
          <a:bodyPr/>
          <a:lstStyle/>
          <a:p>
            <a:fld id="{7B3E4798-6A48-C24F-8423-189E9C0192E0}" type="slidenum">
              <a:rPr lang="en-US" smtClean="0"/>
              <a:pPr/>
              <a:t>22</a:t>
            </a:fld>
            <a:endParaRPr lang="en-US"/>
          </a:p>
        </p:txBody>
      </p:sp>
      <p:sp>
        <p:nvSpPr>
          <p:cNvPr id="7" name="Content Placeholder 2"/>
          <p:cNvSpPr>
            <a:spLocks noGrp="1"/>
          </p:cNvSpPr>
          <p:nvPr>
            <p:ph idx="1"/>
          </p:nvPr>
        </p:nvSpPr>
        <p:spPr>
          <a:xfrm>
            <a:off x="850900" y="1548042"/>
            <a:ext cx="7364186" cy="4078512"/>
          </a:xfrm>
        </p:spPr>
        <p:txBody>
          <a:bodyPr>
            <a:noAutofit/>
          </a:bodyPr>
          <a:lstStyle/>
          <a:p>
            <a:r>
              <a:rPr lang="en-US" sz="2000" b="1" dirty="0" smtClean="0">
                <a:solidFill>
                  <a:schemeClr val="tx1"/>
                </a:solidFill>
              </a:rPr>
              <a:t>Newburyport, MA  </a:t>
            </a:r>
            <a:r>
              <a:rPr lang="en-US" sz="2000" dirty="0" smtClean="0">
                <a:solidFill>
                  <a:schemeClr val="tx1"/>
                </a:solidFill>
              </a:rPr>
              <a:t>1</a:t>
            </a:r>
            <a:r>
              <a:rPr lang="en-US" sz="2000" baseline="30000" dirty="0" smtClean="0">
                <a:solidFill>
                  <a:schemeClr val="tx1"/>
                </a:solidFill>
              </a:rPr>
              <a:t>st</a:t>
            </a:r>
            <a:r>
              <a:rPr lang="en-US" sz="2000" dirty="0" smtClean="0">
                <a:solidFill>
                  <a:schemeClr val="tx1"/>
                </a:solidFill>
              </a:rPr>
              <a:t> community-wide TNR program in U.S. – 300 free-roaming cats along the riverfront in 1991, zero today</a:t>
            </a:r>
          </a:p>
          <a:p>
            <a:pPr marL="0" indent="0">
              <a:buNone/>
            </a:pPr>
            <a:endParaRPr lang="en-US" sz="1400" dirty="0" smtClean="0">
              <a:solidFill>
                <a:schemeClr val="tx1"/>
              </a:solidFill>
            </a:endParaRPr>
          </a:p>
          <a:p>
            <a:r>
              <a:rPr lang="en-US" sz="2000" b="1" dirty="0">
                <a:solidFill>
                  <a:schemeClr val="tx1"/>
                </a:solidFill>
              </a:rPr>
              <a:t>Albuquerque, </a:t>
            </a:r>
            <a:r>
              <a:rPr lang="en-US" sz="2000" b="1" dirty="0" smtClean="0">
                <a:solidFill>
                  <a:schemeClr val="tx1"/>
                </a:solidFill>
              </a:rPr>
              <a:t>NM </a:t>
            </a:r>
            <a:r>
              <a:rPr lang="en-US" sz="2000" dirty="0" smtClean="0">
                <a:solidFill>
                  <a:schemeClr val="tx1"/>
                </a:solidFill>
              </a:rPr>
              <a:t>(Targeting + RTF) </a:t>
            </a:r>
            <a:r>
              <a:rPr lang="en-US" sz="2000" dirty="0">
                <a:solidFill>
                  <a:schemeClr val="tx1"/>
                </a:solidFill>
              </a:rPr>
              <a:t>– </a:t>
            </a:r>
            <a:r>
              <a:rPr lang="en-US" sz="2000" dirty="0" smtClean="0">
                <a:solidFill>
                  <a:schemeClr val="tx1"/>
                </a:solidFill>
              </a:rPr>
              <a:t>after 3 years of intensive community TNR, intake to the municipal shelter </a:t>
            </a:r>
            <a:r>
              <a:rPr lang="en-US" sz="2000" dirty="0">
                <a:solidFill>
                  <a:schemeClr val="tx1"/>
                </a:solidFill>
              </a:rPr>
              <a:t>i</a:t>
            </a:r>
            <a:r>
              <a:rPr lang="en-US" sz="2000" dirty="0" smtClean="0">
                <a:solidFill>
                  <a:schemeClr val="tx1"/>
                </a:solidFill>
              </a:rPr>
              <a:t>s down 39% and euthanasia down 85%</a:t>
            </a:r>
            <a:endParaRPr lang="en-US" sz="2000" dirty="0">
              <a:solidFill>
                <a:schemeClr val="tx1"/>
              </a:solidFill>
            </a:endParaRPr>
          </a:p>
          <a:p>
            <a:endParaRPr lang="en-US" sz="1400" dirty="0" smtClean="0">
              <a:solidFill>
                <a:schemeClr val="tx1"/>
              </a:solidFill>
            </a:endParaRPr>
          </a:p>
          <a:p>
            <a:r>
              <a:rPr lang="en-US" sz="2000" b="1" dirty="0">
                <a:solidFill>
                  <a:schemeClr val="tx1"/>
                </a:solidFill>
              </a:rPr>
              <a:t>Sanders County, MT </a:t>
            </a:r>
            <a:r>
              <a:rPr lang="en-US" sz="2000" dirty="0">
                <a:solidFill>
                  <a:schemeClr val="tx1"/>
                </a:solidFill>
              </a:rPr>
              <a:t>– </a:t>
            </a:r>
            <a:r>
              <a:rPr lang="en-US" sz="2000" dirty="0" smtClean="0">
                <a:solidFill>
                  <a:schemeClr val="tx1"/>
                </a:solidFill>
              </a:rPr>
              <a:t> after </a:t>
            </a:r>
            <a:r>
              <a:rPr lang="en-US" sz="2000" dirty="0">
                <a:solidFill>
                  <a:schemeClr val="tx1"/>
                </a:solidFill>
              </a:rPr>
              <a:t>two years of TNR in </a:t>
            </a:r>
            <a:r>
              <a:rPr lang="en-US" sz="2000" dirty="0" smtClean="0">
                <a:solidFill>
                  <a:schemeClr val="tx1"/>
                </a:solidFill>
              </a:rPr>
              <a:t>its five towns, </a:t>
            </a:r>
            <a:r>
              <a:rPr lang="en-US" sz="2000" dirty="0">
                <a:solidFill>
                  <a:schemeClr val="tx1"/>
                </a:solidFill>
              </a:rPr>
              <a:t>complaint calls to the only </a:t>
            </a:r>
            <a:r>
              <a:rPr lang="en-US" sz="2000" dirty="0" smtClean="0">
                <a:solidFill>
                  <a:schemeClr val="tx1"/>
                </a:solidFill>
              </a:rPr>
              <a:t>shelter in the county </a:t>
            </a:r>
            <a:r>
              <a:rPr lang="en-US" sz="2000" dirty="0">
                <a:solidFill>
                  <a:schemeClr val="tx1"/>
                </a:solidFill>
              </a:rPr>
              <a:t>– Thompson River Animal Care Shelter - dropped 84% (from 1,032 </a:t>
            </a:r>
            <a:r>
              <a:rPr lang="en-US" sz="2000" dirty="0" smtClean="0">
                <a:solidFill>
                  <a:schemeClr val="tx1"/>
                </a:solidFill>
              </a:rPr>
              <a:t>in 2009 to 166 in 2011).</a:t>
            </a:r>
            <a:endParaRPr lang="en-US" sz="2000" dirty="0">
              <a:solidFill>
                <a:schemeClr val="tx1"/>
              </a:solidFill>
            </a:endParaRPr>
          </a:p>
          <a:p>
            <a:endParaRPr lang="en-US" sz="2400" dirty="0" smtClean="0">
              <a:solidFill>
                <a:schemeClr val="tx1"/>
              </a:solidFill>
            </a:endParaRPr>
          </a:p>
          <a:p>
            <a:endParaRPr lang="en-US" sz="1000" dirty="0">
              <a:solidFill>
                <a:schemeClr val="tx1"/>
              </a:solidFill>
            </a:endParaRPr>
          </a:p>
          <a:p>
            <a:endParaRPr lang="en-US" sz="2400" dirty="0" smtClean="0">
              <a:solidFill>
                <a:schemeClr val="tx1"/>
              </a:solidFill>
            </a:endParaRPr>
          </a:p>
          <a:p>
            <a:endParaRPr lang="en-US" sz="800" dirty="0" smtClean="0">
              <a:solidFill>
                <a:schemeClr val="tx1"/>
              </a:solidFill>
            </a:endParaRPr>
          </a:p>
        </p:txBody>
      </p:sp>
      <p:sp>
        <p:nvSpPr>
          <p:cNvPr id="8" name="TextBox 7"/>
          <p:cNvSpPr txBox="1"/>
          <p:nvPr/>
        </p:nvSpPr>
        <p:spPr>
          <a:xfrm>
            <a:off x="3904343" y="6430623"/>
            <a:ext cx="135343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3569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3E4798-6A48-C24F-8423-189E9C0192E0}" type="slidenum">
              <a:rPr lang="en-US" smtClean="0"/>
              <a:pPr/>
              <a:t>23</a:t>
            </a:fld>
            <a:endParaRPr lang="en-US"/>
          </a:p>
        </p:txBody>
      </p:sp>
      <p:sp>
        <p:nvSpPr>
          <p:cNvPr id="8" name="Title 1"/>
          <p:cNvSpPr>
            <a:spLocks noGrp="1"/>
          </p:cNvSpPr>
          <p:nvPr>
            <p:ph type="title"/>
          </p:nvPr>
        </p:nvSpPr>
        <p:spPr/>
        <p:txBody>
          <a:bodyPr/>
          <a:lstStyle/>
          <a:p>
            <a:r>
              <a:rPr lang="en-US" b="1" dirty="0" smtClean="0"/>
              <a:t>Academic examples of TNR success</a:t>
            </a:r>
            <a:endParaRPr lang="en-US" b="1" dirty="0"/>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1783286490"/>
              </p:ext>
            </p:extLst>
          </p:nvPr>
        </p:nvGraphicFramePr>
        <p:xfrm>
          <a:off x="1356500" y="1251611"/>
          <a:ext cx="6218268" cy="3893593"/>
        </p:xfrm>
        <a:graphic>
          <a:graphicData uri="http://schemas.openxmlformats.org/presentationml/2006/ole">
            <mc:AlternateContent xmlns:mc="http://schemas.openxmlformats.org/markup-compatibility/2006">
              <mc:Choice xmlns:v="urn:schemas-microsoft-com:vml" Requires="v">
                <p:oleObj spid="_x0000_s1062" name="Chart" r:id="rId4" imgW="5158588" imgH="3230804" progId="Excel.Sheet.8">
                  <p:embed/>
                </p:oleObj>
              </mc:Choice>
              <mc:Fallback>
                <p:oleObj name="Chart" r:id="rId4" imgW="5158588" imgH="3230804" progId="Excel.Sheet.8">
                  <p:embed/>
                  <p:pic>
                    <p:nvPicPr>
                      <p:cNvPr id="0" name="Picture 3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500" y="1251611"/>
                        <a:ext cx="6218268" cy="3893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866633" y="5268032"/>
            <a:ext cx="7915702" cy="923330"/>
          </a:xfrm>
          <a:prstGeom prst="rect">
            <a:avLst/>
          </a:prstGeom>
        </p:spPr>
        <p:txBody>
          <a:bodyPr wrap="square">
            <a:spAutoFit/>
          </a:bodyPr>
          <a:lstStyle/>
          <a:p>
            <a:r>
              <a:rPr lang="en-US" dirty="0" smtClean="0"/>
              <a:t>Levy</a:t>
            </a:r>
            <a:r>
              <a:rPr lang="en-US" dirty="0"/>
              <a:t>, </a:t>
            </a:r>
            <a:r>
              <a:rPr lang="en-US" dirty="0" smtClean="0"/>
              <a:t>J.K., </a:t>
            </a:r>
            <a:r>
              <a:rPr lang="en-US" i="1" dirty="0"/>
              <a:t>Evaluation of the effect of a long-term trap-neuter-return and adoption program on a free-roaming cat population</a:t>
            </a:r>
            <a:r>
              <a:rPr lang="en-US" dirty="0"/>
              <a:t> (2003) Journal of the American Veterinary Medical Association, Vol. 222, 42-46</a:t>
            </a:r>
            <a:r>
              <a:rPr lang="en-US" dirty="0" smtClean="0"/>
              <a:t>.</a:t>
            </a:r>
            <a:endParaRPr lang="en-US" dirty="0"/>
          </a:p>
        </p:txBody>
      </p:sp>
      <p:sp>
        <p:nvSpPr>
          <p:cNvPr id="7" name="Rectangle 6"/>
          <p:cNvSpPr/>
          <p:nvPr/>
        </p:nvSpPr>
        <p:spPr>
          <a:xfrm>
            <a:off x="6032310" y="2127581"/>
            <a:ext cx="1405719" cy="2894795"/>
          </a:xfrm>
          <a:prstGeom prst="rect">
            <a:avLst/>
          </a:prstGeom>
          <a:solidFill>
            <a:schemeClr val="bg1">
              <a:lumMod val="85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27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21474" y="1355676"/>
            <a:ext cx="7403911" cy="1143000"/>
          </a:xfrm>
        </p:spPr>
        <p:txBody>
          <a:bodyPr>
            <a:normAutofit/>
          </a:bodyPr>
          <a:lstStyle/>
          <a:p>
            <a:pPr algn="l"/>
            <a:r>
              <a:rPr lang="en-US" altLang="en-US" sz="1800" dirty="0" err="1">
                <a:solidFill>
                  <a:schemeClr val="tx1"/>
                </a:solidFill>
              </a:rPr>
              <a:t>Stoskopf</a:t>
            </a:r>
            <a:r>
              <a:rPr lang="en-US" altLang="en-US" sz="1800" dirty="0">
                <a:solidFill>
                  <a:schemeClr val="tx1"/>
                </a:solidFill>
              </a:rPr>
              <a:t>, M., Nutter, F.,  </a:t>
            </a:r>
            <a:r>
              <a:rPr lang="en-US" altLang="en-US" sz="1800" i="1" dirty="0">
                <a:solidFill>
                  <a:schemeClr val="tx1"/>
                </a:solidFill>
              </a:rPr>
              <a:t>Analyzing approaches to feral cat management – one size does not fit all (2004)</a:t>
            </a:r>
            <a:r>
              <a:rPr lang="en-US" altLang="en-US" sz="1800" dirty="0">
                <a:solidFill>
                  <a:schemeClr val="tx1"/>
                </a:solidFill>
              </a:rPr>
              <a:t> Journal of American Veterinary Medical Association, Vol. 225, 1361-1364.</a:t>
            </a:r>
          </a:p>
        </p:txBody>
      </p:sp>
      <p:sp>
        <p:nvSpPr>
          <p:cNvPr id="4" name="Title 1"/>
          <p:cNvSpPr txBox="1">
            <a:spLocks/>
          </p:cNvSpPr>
          <p:nvPr/>
        </p:nvSpPr>
        <p:spPr>
          <a:xfrm>
            <a:off x="457200" y="244158"/>
            <a:ext cx="6543040" cy="76168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400" b="0" i="0" kern="1200" baseline="0">
                <a:solidFill>
                  <a:schemeClr val="accent2"/>
                </a:solidFill>
                <a:latin typeface="Arial"/>
                <a:ea typeface="+mj-ea"/>
                <a:cs typeface="Arial"/>
              </a:defRPr>
            </a:lvl1pPr>
          </a:lstStyle>
          <a:p>
            <a:r>
              <a:rPr lang="en-US" b="1" dirty="0" smtClean="0"/>
              <a:t>Academic examples of TNR success (cont’d)</a:t>
            </a:r>
            <a:endParaRPr lang="en-US" b="1" dirty="0"/>
          </a:p>
        </p:txBody>
      </p:sp>
      <p:sp>
        <p:nvSpPr>
          <p:cNvPr id="2" name="Rectangle 1"/>
          <p:cNvSpPr/>
          <p:nvPr/>
        </p:nvSpPr>
        <p:spPr>
          <a:xfrm>
            <a:off x="1514901" y="2770551"/>
            <a:ext cx="6086901" cy="3016210"/>
          </a:xfrm>
          <a:prstGeom prst="rect">
            <a:avLst/>
          </a:prstGeom>
        </p:spPr>
        <p:txBody>
          <a:bodyPr wrap="square">
            <a:spAutoFit/>
          </a:bodyPr>
          <a:lstStyle/>
          <a:p>
            <a:pPr marL="342900" indent="-342900">
              <a:buFont typeface="Arial" panose="020B0604020202020204" pitchFamily="34" charset="0"/>
              <a:buChar char="•"/>
            </a:pPr>
            <a:r>
              <a:rPr lang="en-US" altLang="en-US" sz="2000" dirty="0"/>
              <a:t>Studied colonies in rural county in North Carolina</a:t>
            </a:r>
          </a:p>
          <a:p>
            <a:endParaRPr lang="en-US" altLang="en-US" sz="1000" dirty="0"/>
          </a:p>
          <a:p>
            <a:pPr marL="342900" indent="-342900">
              <a:buFont typeface="Arial" panose="020B0604020202020204" pitchFamily="34" charset="0"/>
              <a:buChar char="•"/>
            </a:pPr>
            <a:r>
              <a:rPr lang="en-US" altLang="en-US" sz="2000" dirty="0" smtClean="0"/>
              <a:t>6 </a:t>
            </a:r>
            <a:r>
              <a:rPr lang="en-US" altLang="en-US" sz="2000" dirty="0"/>
              <a:t>colonies 100% sterilized</a:t>
            </a:r>
          </a:p>
          <a:p>
            <a:endParaRPr lang="en-US" altLang="en-US" sz="1000" dirty="0"/>
          </a:p>
          <a:p>
            <a:pPr marL="342900" indent="-342900">
              <a:buFont typeface="Arial" panose="020B0604020202020204" pitchFamily="34" charset="0"/>
              <a:buChar char="•"/>
            </a:pPr>
            <a:r>
              <a:rPr lang="en-US" altLang="en-US" sz="2000" dirty="0"/>
              <a:t>3</a:t>
            </a:r>
            <a:r>
              <a:rPr lang="en-US" altLang="en-US" sz="2000" dirty="0" smtClean="0"/>
              <a:t> </a:t>
            </a:r>
            <a:r>
              <a:rPr lang="en-US" altLang="en-US" sz="2000" dirty="0"/>
              <a:t>control colonies 100% unsterilized</a:t>
            </a:r>
          </a:p>
          <a:p>
            <a:endParaRPr lang="en-US" altLang="en-US" sz="1000" dirty="0"/>
          </a:p>
          <a:p>
            <a:pPr marL="342900" indent="-342900">
              <a:buFont typeface="Arial" panose="020B0604020202020204" pitchFamily="34" charset="0"/>
              <a:buChar char="•"/>
            </a:pPr>
            <a:r>
              <a:rPr lang="en-US" altLang="en-US" sz="2000" dirty="0"/>
              <a:t>All colonies:</a:t>
            </a:r>
          </a:p>
          <a:p>
            <a:pPr lvl="1"/>
            <a:r>
              <a:rPr lang="en-US" altLang="en-US" sz="2000" dirty="0" smtClean="0"/>
              <a:t>-  Food </a:t>
            </a:r>
            <a:r>
              <a:rPr lang="en-US" altLang="en-US" sz="2000" dirty="0"/>
              <a:t>and water daily</a:t>
            </a:r>
          </a:p>
          <a:p>
            <a:pPr lvl="1"/>
            <a:r>
              <a:rPr lang="en-US" altLang="en-US" sz="2000" dirty="0" smtClean="0"/>
              <a:t>-  Adequate </a:t>
            </a:r>
            <a:r>
              <a:rPr lang="en-US" altLang="en-US" sz="2000" dirty="0"/>
              <a:t>shelter</a:t>
            </a:r>
          </a:p>
          <a:p>
            <a:pPr lvl="1"/>
            <a:r>
              <a:rPr lang="en-US" altLang="en-US" sz="2000" dirty="0" smtClean="0"/>
              <a:t>-  Vaccinated </a:t>
            </a:r>
            <a:r>
              <a:rPr lang="en-US" altLang="en-US" sz="2000" dirty="0"/>
              <a:t>for rabies and common </a:t>
            </a:r>
            <a:r>
              <a:rPr lang="en-US" altLang="en-US" sz="2000" dirty="0" smtClean="0"/>
              <a:t>diseases</a:t>
            </a:r>
            <a:endParaRPr lang="en-US" altLang="en-US" sz="2000" dirty="0"/>
          </a:p>
          <a:p>
            <a:pPr lvl="1"/>
            <a:r>
              <a:rPr lang="en-US" altLang="en-US" sz="2000" dirty="0" smtClean="0"/>
              <a:t>-  Treated </a:t>
            </a:r>
            <a:r>
              <a:rPr lang="en-US" altLang="en-US" sz="2000" dirty="0"/>
              <a:t>annually for worms</a:t>
            </a:r>
          </a:p>
        </p:txBody>
      </p:sp>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24</a:t>
            </a:fld>
            <a:endParaRPr lang="en-US"/>
          </a:p>
        </p:txBody>
      </p:sp>
    </p:spTree>
    <p:extLst>
      <p:ext uri="{BB962C8B-B14F-4D97-AF65-F5344CB8AC3E}">
        <p14:creationId xmlns:p14="http://schemas.microsoft.com/office/powerpoint/2010/main" val="462511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858672" y="1319139"/>
            <a:ext cx="6265460" cy="2473656"/>
          </a:xfrm>
        </p:spPr>
        <p:txBody>
          <a:bodyPr/>
          <a:lstStyle/>
          <a:p>
            <a:pPr>
              <a:buFontTx/>
              <a:buNone/>
            </a:pPr>
            <a:r>
              <a:rPr lang="en-US" altLang="en-US" sz="2000" dirty="0">
                <a:solidFill>
                  <a:schemeClr val="tx1"/>
                </a:solidFill>
              </a:rPr>
              <a:t>After two years:</a:t>
            </a:r>
          </a:p>
          <a:p>
            <a:endParaRPr lang="en-US" altLang="en-US" sz="1100" dirty="0">
              <a:solidFill>
                <a:schemeClr val="tx1"/>
              </a:solidFill>
            </a:endParaRPr>
          </a:p>
          <a:p>
            <a:pPr>
              <a:buFontTx/>
              <a:buNone/>
            </a:pPr>
            <a:r>
              <a:rPr lang="en-US" altLang="en-US" sz="2000" dirty="0">
                <a:solidFill>
                  <a:schemeClr val="tx1"/>
                </a:solidFill>
              </a:rPr>
              <a:t>		- Sterilized colonies decreased average </a:t>
            </a:r>
            <a:r>
              <a:rPr lang="en-US" altLang="en-US" sz="2000" dirty="0" smtClean="0">
                <a:solidFill>
                  <a:schemeClr val="tx1"/>
                </a:solidFill>
              </a:rPr>
              <a:t>of </a:t>
            </a:r>
            <a:r>
              <a:rPr lang="en-US" altLang="en-US" sz="2000" dirty="0">
                <a:solidFill>
                  <a:schemeClr val="tx1"/>
                </a:solidFill>
              </a:rPr>
              <a:t>36% </a:t>
            </a:r>
            <a:r>
              <a:rPr lang="en-US" altLang="en-US" sz="2000" dirty="0" smtClean="0">
                <a:solidFill>
                  <a:schemeClr val="tx1"/>
                </a:solidFill>
              </a:rPr>
              <a:t>			(</a:t>
            </a:r>
            <a:r>
              <a:rPr lang="en-US" altLang="en-US" sz="2000" dirty="0">
                <a:solidFill>
                  <a:schemeClr val="tx1"/>
                </a:solidFill>
              </a:rPr>
              <a:t>range = 30% to 89%)</a:t>
            </a:r>
          </a:p>
          <a:p>
            <a:pPr>
              <a:buFontTx/>
              <a:buNone/>
            </a:pPr>
            <a:endParaRPr lang="en-US" altLang="en-US" sz="1100" dirty="0">
              <a:solidFill>
                <a:schemeClr val="tx1"/>
              </a:solidFill>
            </a:endParaRPr>
          </a:p>
          <a:p>
            <a:pPr>
              <a:buFontTx/>
              <a:buNone/>
            </a:pPr>
            <a:r>
              <a:rPr lang="en-US" altLang="en-US" sz="2000" dirty="0">
                <a:solidFill>
                  <a:schemeClr val="tx1"/>
                </a:solidFill>
              </a:rPr>
              <a:t>		- Control colonies increased average of </a:t>
            </a:r>
            <a:r>
              <a:rPr lang="en-US" altLang="en-US" sz="2000" dirty="0" smtClean="0">
                <a:solidFill>
                  <a:schemeClr val="tx1"/>
                </a:solidFill>
              </a:rPr>
              <a:t>47</a:t>
            </a:r>
            <a:r>
              <a:rPr lang="en-US" altLang="en-US" sz="2000" dirty="0">
                <a:solidFill>
                  <a:schemeClr val="tx1"/>
                </a:solidFill>
              </a:rPr>
              <a:t>% </a:t>
            </a:r>
            <a:r>
              <a:rPr lang="en-US" altLang="en-US" sz="2000" dirty="0" smtClean="0">
                <a:solidFill>
                  <a:schemeClr val="tx1"/>
                </a:solidFill>
              </a:rPr>
              <a:t>	 		(</a:t>
            </a:r>
            <a:r>
              <a:rPr lang="en-US" altLang="en-US" sz="2000" dirty="0">
                <a:solidFill>
                  <a:schemeClr val="tx1"/>
                </a:solidFill>
              </a:rPr>
              <a:t>actual = 31%, 127% and 283%)</a:t>
            </a:r>
          </a:p>
          <a:p>
            <a:endParaRPr lang="en-US" altLang="en-US" dirty="0"/>
          </a:p>
        </p:txBody>
      </p:sp>
      <p:sp>
        <p:nvSpPr>
          <p:cNvPr id="3" name="Title 1"/>
          <p:cNvSpPr>
            <a:spLocks noGrp="1"/>
          </p:cNvSpPr>
          <p:nvPr>
            <p:ph type="title"/>
          </p:nvPr>
        </p:nvSpPr>
        <p:spPr>
          <a:xfrm>
            <a:off x="457200" y="244158"/>
            <a:ext cx="6543040" cy="761682"/>
          </a:xfrm>
        </p:spPr>
        <p:txBody>
          <a:bodyPr/>
          <a:lstStyle/>
          <a:p>
            <a:r>
              <a:rPr lang="en-US" b="1" dirty="0" err="1" smtClean="0"/>
              <a:t>Stoskopf</a:t>
            </a:r>
            <a:r>
              <a:rPr lang="en-US" b="1" dirty="0"/>
              <a:t> </a:t>
            </a:r>
            <a:r>
              <a:rPr lang="en-US" b="1" dirty="0" smtClean="0"/>
              <a:t>study - results</a:t>
            </a:r>
            <a:endParaRPr lang="en-US" b="1" dirty="0"/>
          </a:p>
        </p:txBody>
      </p:sp>
      <p:pic>
        <p:nvPicPr>
          <p:cNvPr id="4" name="Picture 4" descr="NC slide show 2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61" y="4176214"/>
            <a:ext cx="3080990" cy="23144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Chloe 1"/>
          <p:cNvPicPr>
            <a:picLocks noChangeAspect="1" noChangeArrowheads="1"/>
          </p:cNvPicPr>
          <p:nvPr/>
        </p:nvPicPr>
        <p:blipFill>
          <a:blip r:embed="rId3"/>
          <a:srcRect/>
          <a:stretch>
            <a:fillRect/>
          </a:stretch>
        </p:blipFill>
        <p:spPr bwMode="auto">
          <a:xfrm>
            <a:off x="5476923" y="3782558"/>
            <a:ext cx="2534313" cy="2708138"/>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25</a:t>
            </a:fld>
            <a:endParaRPr lang="en-US"/>
          </a:p>
        </p:txBody>
      </p:sp>
    </p:spTree>
    <p:extLst>
      <p:ext uri="{BB962C8B-B14F-4D97-AF65-F5344CB8AC3E}">
        <p14:creationId xmlns:p14="http://schemas.microsoft.com/office/powerpoint/2010/main" val="319160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50000"/>
                    <a:lumOff val="50000"/>
                  </a:schemeClr>
                </a:solidFill>
              </a:rPr>
              <a:t>Impact of TNR on cat intake</a:t>
            </a:r>
            <a:endParaRPr lang="en-US" b="1" dirty="0">
              <a:solidFill>
                <a:schemeClr val="tx1">
                  <a:lumMod val="50000"/>
                  <a:lumOff val="50000"/>
                </a:schemeClr>
              </a:solidFill>
            </a:endParaRPr>
          </a:p>
        </p:txBody>
      </p:sp>
      <p:sp>
        <p:nvSpPr>
          <p:cNvPr id="3" name="Content Placeholder 2"/>
          <p:cNvSpPr>
            <a:spLocks noGrp="1"/>
          </p:cNvSpPr>
          <p:nvPr>
            <p:ph idx="1"/>
          </p:nvPr>
        </p:nvSpPr>
        <p:spPr>
          <a:xfrm>
            <a:off x="696351" y="1600199"/>
            <a:ext cx="7716129" cy="4462975"/>
          </a:xfrm>
        </p:spPr>
        <p:txBody>
          <a:bodyPr>
            <a:normAutofit lnSpcReduction="10000"/>
          </a:bodyPr>
          <a:lstStyle/>
          <a:p>
            <a:pPr>
              <a:buNone/>
            </a:pPr>
            <a:r>
              <a:rPr lang="en-US" dirty="0" smtClean="0">
                <a:solidFill>
                  <a:schemeClr val="tx1">
                    <a:lumMod val="95000"/>
                    <a:lumOff val="5000"/>
                  </a:schemeClr>
                </a:solidFill>
              </a:rPr>
              <a:t>Levy, J.K., </a:t>
            </a:r>
            <a:r>
              <a:rPr lang="en-US" i="1" dirty="0" smtClean="0">
                <a:solidFill>
                  <a:schemeClr val="tx1">
                    <a:lumMod val="95000"/>
                    <a:lumOff val="5000"/>
                  </a:schemeClr>
                </a:solidFill>
              </a:rPr>
              <a:t>Effect of high-impact targeted trap-neuter-return and adoption of community cats on cat intake to a shelter </a:t>
            </a:r>
            <a:r>
              <a:rPr lang="en-US" dirty="0" smtClean="0">
                <a:solidFill>
                  <a:schemeClr val="tx1">
                    <a:lumMod val="95000"/>
                    <a:lumOff val="5000"/>
                  </a:schemeClr>
                </a:solidFill>
              </a:rPr>
              <a:t>(2014) The Veterinary Journal, Vol. 201, pp. 269-274.</a:t>
            </a:r>
          </a:p>
          <a:p>
            <a:pPr>
              <a:buNone/>
            </a:pPr>
            <a:endParaRPr lang="en-US" dirty="0" smtClean="0"/>
          </a:p>
          <a:p>
            <a:r>
              <a:rPr lang="en-US" sz="2000" dirty="0" smtClean="0">
                <a:solidFill>
                  <a:schemeClr val="tx1">
                    <a:lumMod val="95000"/>
                    <a:lumOff val="5000"/>
                  </a:schemeClr>
                </a:solidFill>
              </a:rPr>
              <a:t>2,366 cats in one Alachua County zip code were spayed or neutered over two years (= 54% of estimated community cat population)</a:t>
            </a:r>
          </a:p>
          <a:p>
            <a:endParaRPr lang="en-US" sz="1100" dirty="0" smtClean="0">
              <a:solidFill>
                <a:schemeClr val="tx1">
                  <a:lumMod val="95000"/>
                  <a:lumOff val="5000"/>
                </a:schemeClr>
              </a:solidFill>
            </a:endParaRPr>
          </a:p>
          <a:p>
            <a:r>
              <a:rPr lang="en-US" sz="2000" dirty="0" smtClean="0">
                <a:solidFill>
                  <a:schemeClr val="tx1">
                    <a:lumMod val="95000"/>
                    <a:lumOff val="5000"/>
                  </a:schemeClr>
                </a:solidFill>
              </a:rPr>
              <a:t>S/n rate  per capita for cats 5 times higher in target area than rest of county</a:t>
            </a:r>
          </a:p>
          <a:p>
            <a:endParaRPr lang="en-US" sz="1100" dirty="0" smtClean="0">
              <a:solidFill>
                <a:schemeClr val="tx1">
                  <a:lumMod val="95000"/>
                  <a:lumOff val="5000"/>
                </a:schemeClr>
              </a:solidFill>
            </a:endParaRPr>
          </a:p>
          <a:p>
            <a:r>
              <a:rPr lang="en-US" sz="2000" dirty="0" smtClean="0">
                <a:solidFill>
                  <a:schemeClr val="tx1">
                    <a:lumMod val="95000"/>
                    <a:lumOff val="5000"/>
                  </a:schemeClr>
                </a:solidFill>
              </a:rPr>
              <a:t>Intake to county shelter from target zip down 66% during study period</a:t>
            </a:r>
          </a:p>
          <a:p>
            <a:endParaRPr lang="en-US" sz="1100" dirty="0" smtClean="0">
              <a:solidFill>
                <a:schemeClr val="tx1">
                  <a:lumMod val="95000"/>
                  <a:lumOff val="5000"/>
                </a:schemeClr>
              </a:solidFill>
            </a:endParaRPr>
          </a:p>
          <a:p>
            <a:r>
              <a:rPr lang="en-US" sz="2000" dirty="0" smtClean="0">
                <a:solidFill>
                  <a:schemeClr val="tx1">
                    <a:lumMod val="95000"/>
                    <a:lumOff val="5000"/>
                  </a:schemeClr>
                </a:solidFill>
              </a:rPr>
              <a:t>Intake down 12% in rest of county</a:t>
            </a:r>
            <a:endParaRPr lang="en-US" sz="2000" dirty="0">
              <a:solidFill>
                <a:schemeClr val="tx1">
                  <a:lumMod val="95000"/>
                  <a:lumOff val="5000"/>
                </a:schemeClr>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3E4798-6A48-C24F-8423-189E9C0192E0}" type="slidenum">
              <a:rPr lang="en-US" smtClean="0"/>
              <a:pPr/>
              <a:t>27</a:t>
            </a:fld>
            <a:endParaRPr lang="en-US"/>
          </a:p>
        </p:txBody>
      </p:sp>
      <p:sp>
        <p:nvSpPr>
          <p:cNvPr id="7" name="Title 6"/>
          <p:cNvSpPr>
            <a:spLocks noGrp="1"/>
          </p:cNvSpPr>
          <p:nvPr>
            <p:ph type="title"/>
          </p:nvPr>
        </p:nvSpPr>
        <p:spPr>
          <a:xfrm>
            <a:off x="457200" y="288358"/>
            <a:ext cx="6543040" cy="761682"/>
          </a:xfrm>
        </p:spPr>
        <p:txBody>
          <a:bodyPr/>
          <a:lstStyle/>
          <a:p>
            <a:r>
              <a:rPr lang="en-US" b="1" dirty="0" smtClean="0"/>
              <a:t>More examples of success</a:t>
            </a:r>
            <a:endParaRPr lang="en-US" b="1" dirty="0"/>
          </a:p>
        </p:txBody>
      </p:sp>
      <p:pic>
        <p:nvPicPr>
          <p:cNvPr id="1026" name="Picture 2" descr="C:\Users\Bryan\Desktop\Community TNR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307" y="1772003"/>
            <a:ext cx="2644491" cy="4137477"/>
          </a:xfrm>
          <a:prstGeom prst="rect">
            <a:avLst/>
          </a:prstGeom>
          <a:noFill/>
          <a:ln w="12700">
            <a:noFill/>
          </a:ln>
          <a:scene3d>
            <a:camera prst="orthographicFront">
              <a:rot lat="0" lon="0" rev="21299999"/>
            </a:camera>
            <a:lightRig rig="threePt" dir="t"/>
          </a:scene3d>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88388" y="1412666"/>
            <a:ext cx="5452029" cy="4633291"/>
          </a:xfrm>
        </p:spPr>
        <p:txBody>
          <a:bodyPr>
            <a:normAutofit/>
          </a:bodyPr>
          <a:lstStyle/>
          <a:p>
            <a:pPr>
              <a:buNone/>
            </a:pPr>
            <a:endParaRPr lang="en-US" sz="1200" dirty="0" smtClean="0">
              <a:solidFill>
                <a:schemeClr val="tx1"/>
              </a:solidFill>
            </a:endParaRPr>
          </a:p>
          <a:p>
            <a:r>
              <a:rPr lang="en-US" sz="2200" b="1" dirty="0" smtClean="0">
                <a:solidFill>
                  <a:schemeClr val="tx1"/>
                </a:solidFill>
              </a:rPr>
              <a:t>Print version</a:t>
            </a:r>
            <a:r>
              <a:rPr lang="en-US" sz="2200" dirty="0" smtClean="0">
                <a:solidFill>
                  <a:schemeClr val="tx1"/>
                </a:solidFill>
              </a:rPr>
              <a:t>:  </a:t>
            </a:r>
            <a:r>
              <a:rPr lang="en-US" sz="2200" dirty="0" smtClean="0">
                <a:solidFill>
                  <a:schemeClr val="tx1"/>
                </a:solidFill>
                <a:hlinkClick r:id="rId3"/>
              </a:rPr>
              <a:t>www.amazon.com</a:t>
            </a:r>
            <a:endParaRPr lang="en-US" sz="2200" dirty="0">
              <a:solidFill>
                <a:schemeClr val="tx1"/>
              </a:solidFill>
            </a:endParaRPr>
          </a:p>
          <a:p>
            <a:pPr marL="0" indent="0">
              <a:buNone/>
            </a:pPr>
            <a:r>
              <a:rPr lang="en-US" sz="2200" dirty="0" smtClean="0">
                <a:solidFill>
                  <a:schemeClr val="tx1"/>
                </a:solidFill>
              </a:rPr>
              <a:t> 	</a:t>
            </a:r>
            <a:r>
              <a:rPr lang="en-US" sz="2200" i="1" dirty="0" smtClean="0">
                <a:solidFill>
                  <a:schemeClr val="tx1"/>
                </a:solidFill>
              </a:rPr>
              <a:t>search Amazon for:  “</a:t>
            </a:r>
            <a:r>
              <a:rPr lang="en-US" sz="2200" i="1" dirty="0" err="1" smtClean="0">
                <a:solidFill>
                  <a:schemeClr val="tx1"/>
                </a:solidFill>
              </a:rPr>
              <a:t>Kortis</a:t>
            </a:r>
            <a:r>
              <a:rPr lang="en-US" sz="2200" i="1" dirty="0" smtClean="0">
                <a:solidFill>
                  <a:schemeClr val="tx1"/>
                </a:solidFill>
              </a:rPr>
              <a:t>”</a:t>
            </a:r>
          </a:p>
          <a:p>
            <a:pPr marL="0" indent="0">
              <a:buNone/>
            </a:pPr>
            <a:endParaRPr lang="en-US" sz="2200" dirty="0" smtClean="0">
              <a:solidFill>
                <a:schemeClr val="tx1"/>
              </a:solidFill>
            </a:endParaRPr>
          </a:p>
          <a:p>
            <a:r>
              <a:rPr lang="en-US" sz="2200" b="1" dirty="0">
                <a:solidFill>
                  <a:schemeClr val="tx1"/>
                </a:solidFill>
              </a:rPr>
              <a:t>P</a:t>
            </a:r>
            <a:r>
              <a:rPr lang="en-US" sz="2200" b="1" dirty="0" smtClean="0">
                <a:solidFill>
                  <a:schemeClr val="tx1"/>
                </a:solidFill>
              </a:rPr>
              <a:t>df file </a:t>
            </a:r>
            <a:r>
              <a:rPr lang="en-US" sz="2200" dirty="0" smtClean="0">
                <a:solidFill>
                  <a:schemeClr val="tx1"/>
                </a:solidFill>
              </a:rPr>
              <a:t>(free download):  </a:t>
            </a:r>
            <a:r>
              <a:rPr lang="en-US" sz="2200" u="sng" dirty="0" smtClean="0">
                <a:solidFill>
                  <a:schemeClr val="tx1"/>
                </a:solidFill>
                <a:hlinkClick r:id="rId4"/>
              </a:rPr>
              <a:t>www.petsmartcharities.org/sites/default/files/CommunityTNR.zip</a:t>
            </a:r>
            <a:endParaRPr lang="en-US" sz="2200" u="sng" dirty="0" smtClean="0">
              <a:solidFill>
                <a:schemeClr val="tx1"/>
              </a:solidFill>
            </a:endParaRPr>
          </a:p>
          <a:p>
            <a:endParaRPr lang="en-US" sz="1200" u="sng" dirty="0" smtClean="0">
              <a:solidFill>
                <a:schemeClr val="tx1"/>
              </a:solidFill>
            </a:endParaRPr>
          </a:p>
          <a:p>
            <a:pPr marL="400050" lvl="1" indent="0">
              <a:buNone/>
            </a:pPr>
            <a:r>
              <a:rPr lang="en-US" sz="1800" dirty="0">
                <a:solidFill>
                  <a:schemeClr val="tx1"/>
                </a:solidFill>
              </a:rPr>
              <a:t>	</a:t>
            </a:r>
            <a:r>
              <a:rPr lang="en-US" sz="2200" i="1" dirty="0" smtClean="0">
                <a:solidFill>
                  <a:schemeClr val="tx1"/>
                </a:solidFill>
              </a:rPr>
              <a:t>search Google for:                 “PetSmart 	Charities Community TNR”</a:t>
            </a:r>
          </a:p>
          <a:p>
            <a:pPr marL="0" indent="0">
              <a:buNone/>
            </a:pPr>
            <a:r>
              <a:rPr lang="en-US" sz="2200" dirty="0">
                <a:solidFill>
                  <a:schemeClr val="tx1"/>
                </a:solidFill>
              </a:rPr>
              <a:t> </a:t>
            </a:r>
            <a:r>
              <a:rPr lang="en-US" sz="2200" dirty="0" smtClean="0">
                <a:solidFill>
                  <a:schemeClr val="tx1"/>
                </a:solidFill>
              </a:rPr>
              <a:t>    </a:t>
            </a:r>
          </a:p>
          <a:p>
            <a:pPr marL="0" indent="0">
              <a:buNone/>
            </a:pPr>
            <a:endParaRPr lang="en-US" sz="2000" dirty="0">
              <a:solidFill>
                <a:schemeClr val="tx1"/>
              </a:solidFill>
            </a:endParaRPr>
          </a:p>
        </p:txBody>
      </p:sp>
      <p:sp>
        <p:nvSpPr>
          <p:cNvPr id="2" name="Rectangle 1"/>
          <p:cNvSpPr/>
          <p:nvPr/>
        </p:nvSpPr>
        <p:spPr>
          <a:xfrm>
            <a:off x="1257378" y="6018693"/>
            <a:ext cx="5452029" cy="369332"/>
          </a:xfrm>
          <a:prstGeom prst="rect">
            <a:avLst/>
          </a:prstGeom>
        </p:spPr>
        <p:txBody>
          <a:bodyPr wrap="square">
            <a:spAutoFit/>
          </a:bodyPr>
          <a:lstStyle/>
          <a:p>
            <a:r>
              <a:rPr lang="en-US" b="1" dirty="0"/>
              <a:t>Detailed case studies at end of chapters 4, 5 &amp; 6</a:t>
            </a:r>
          </a:p>
        </p:txBody>
      </p:sp>
    </p:spTree>
    <p:extLst>
      <p:ext uri="{BB962C8B-B14F-4D97-AF65-F5344CB8AC3E}">
        <p14:creationId xmlns:p14="http://schemas.microsoft.com/office/powerpoint/2010/main" val="2850870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7816" y="1718999"/>
            <a:ext cx="7014948" cy="4525963"/>
          </a:xfrm>
        </p:spPr>
        <p:txBody>
          <a:bodyPr>
            <a:normAutofit/>
          </a:bodyPr>
          <a:lstStyle/>
          <a:p>
            <a:r>
              <a:rPr lang="en-US" sz="2000" dirty="0" smtClean="0">
                <a:solidFill>
                  <a:schemeClr val="tx1"/>
                </a:solidFill>
              </a:rPr>
              <a:t>Do some research – any groups in your area performing TNR (shelters, TNR , rescue, shelters, animal control)?</a:t>
            </a:r>
          </a:p>
          <a:p>
            <a:pPr marL="0" indent="0">
              <a:buNone/>
            </a:pPr>
            <a:endParaRPr lang="en-US" sz="1000" dirty="0" smtClean="0">
              <a:solidFill>
                <a:schemeClr val="tx1"/>
              </a:solidFill>
            </a:endParaRPr>
          </a:p>
          <a:p>
            <a:r>
              <a:rPr lang="en-US" sz="2000" dirty="0" smtClean="0">
                <a:solidFill>
                  <a:schemeClr val="tx1"/>
                </a:solidFill>
              </a:rPr>
              <a:t>Will they share their data re: impact?</a:t>
            </a:r>
          </a:p>
          <a:p>
            <a:endParaRPr lang="en-US" sz="1000" dirty="0" smtClean="0">
              <a:solidFill>
                <a:schemeClr val="tx1"/>
              </a:solidFill>
            </a:endParaRPr>
          </a:p>
          <a:p>
            <a:r>
              <a:rPr lang="en-US" sz="2000" dirty="0" smtClean="0">
                <a:solidFill>
                  <a:schemeClr val="tx1"/>
                </a:solidFill>
              </a:rPr>
              <a:t>Government is conservative by nature, not wanting to be experimental or first to try something</a:t>
            </a:r>
          </a:p>
          <a:p>
            <a:pPr marL="0" indent="0">
              <a:buNone/>
            </a:pPr>
            <a:endParaRPr lang="en-US" sz="1000" dirty="0" smtClean="0">
              <a:solidFill>
                <a:schemeClr val="tx1"/>
              </a:solidFill>
            </a:endParaRPr>
          </a:p>
          <a:p>
            <a:r>
              <a:rPr lang="en-US" sz="2000" dirty="0" smtClean="0">
                <a:solidFill>
                  <a:schemeClr val="tx1"/>
                </a:solidFill>
              </a:rPr>
              <a:t>Municipal officials relate best to local results</a:t>
            </a:r>
          </a:p>
          <a:p>
            <a:endParaRPr lang="en-US" sz="2000" dirty="0" smtClean="0">
              <a:solidFill>
                <a:schemeClr val="tx1"/>
              </a:solidFill>
            </a:endParaRPr>
          </a:p>
          <a:p>
            <a:endParaRPr lang="en-US" sz="2000" dirty="0">
              <a:solidFill>
                <a:schemeClr val="tx1"/>
              </a:solidFill>
            </a:endParaRPr>
          </a:p>
          <a:p>
            <a:pPr marL="0" indent="0" algn="ctr">
              <a:buNone/>
            </a:pPr>
            <a:r>
              <a:rPr lang="en-US" sz="2400" b="1" i="1" dirty="0" smtClean="0">
                <a:solidFill>
                  <a:schemeClr val="tx1"/>
                </a:solidFill>
              </a:rPr>
              <a:t>Any ideas?</a:t>
            </a:r>
          </a:p>
        </p:txBody>
      </p:sp>
      <p:sp>
        <p:nvSpPr>
          <p:cNvPr id="6" name="Slide Number Placeholder 5"/>
          <p:cNvSpPr>
            <a:spLocks noGrp="1"/>
          </p:cNvSpPr>
          <p:nvPr>
            <p:ph type="sldNum" sz="quarter" idx="12"/>
          </p:nvPr>
        </p:nvSpPr>
        <p:spPr/>
        <p:txBody>
          <a:bodyPr/>
          <a:lstStyle/>
          <a:p>
            <a:fld id="{7B3E4798-6A48-C24F-8423-189E9C0192E0}" type="slidenum">
              <a:rPr lang="en-US" smtClean="0"/>
              <a:pPr/>
              <a:t>28</a:t>
            </a:fld>
            <a:endParaRPr lang="en-US"/>
          </a:p>
        </p:txBody>
      </p:sp>
      <p:sp>
        <p:nvSpPr>
          <p:cNvPr id="7" name="Title 6"/>
          <p:cNvSpPr>
            <a:spLocks noGrp="1"/>
          </p:cNvSpPr>
          <p:nvPr>
            <p:ph type="title"/>
          </p:nvPr>
        </p:nvSpPr>
        <p:spPr/>
        <p:txBody>
          <a:bodyPr/>
          <a:lstStyle/>
          <a:p>
            <a:r>
              <a:rPr lang="en-US" b="1" dirty="0" smtClean="0"/>
              <a:t>Local examples of TNR success</a:t>
            </a:r>
            <a:endParaRPr lang="en-US" b="1" dirty="0"/>
          </a:p>
        </p:txBody>
      </p:sp>
    </p:spTree>
    <p:extLst>
      <p:ext uri="{BB962C8B-B14F-4D97-AF65-F5344CB8AC3E}">
        <p14:creationId xmlns:p14="http://schemas.microsoft.com/office/powerpoint/2010/main" val="3385453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Avoid your opponents’ trap!</a:t>
            </a:r>
            <a:endParaRPr lang="en-US" b="1" dirty="0"/>
          </a:p>
        </p:txBody>
      </p:sp>
      <p:sp>
        <p:nvSpPr>
          <p:cNvPr id="3" name="Content Placeholder 2"/>
          <p:cNvSpPr>
            <a:spLocks noGrp="1"/>
          </p:cNvSpPr>
          <p:nvPr>
            <p:ph idx="1"/>
          </p:nvPr>
        </p:nvSpPr>
        <p:spPr>
          <a:xfrm>
            <a:off x="1243452" y="1426191"/>
            <a:ext cx="6414447" cy="985637"/>
          </a:xfrm>
        </p:spPr>
        <p:txBody>
          <a:bodyPr>
            <a:normAutofit/>
          </a:bodyPr>
          <a:lstStyle/>
          <a:p>
            <a:pPr marL="0" indent="0">
              <a:buNone/>
            </a:pPr>
            <a:r>
              <a:rPr lang="en-US" sz="2000" dirty="0" smtClean="0">
                <a:solidFill>
                  <a:schemeClr val="tx1"/>
                </a:solidFill>
              </a:rPr>
              <a:t>After Step 1 (problems) has been presented, move quickly to Steps 2 (alternatives to TNR) and 3 (TNR)</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29</a:t>
            </a:fld>
            <a:endParaRPr lang="en-US"/>
          </a:p>
        </p:txBody>
      </p:sp>
      <p:pic>
        <p:nvPicPr>
          <p:cNvPr id="7" name="Picture 6" descr="C:\Users\Bryan\AppData\Local\Microsoft\Windows\Temporary Internet Files\Content.IE5\JJ04GMRL\MC900326584[1].wmf"/>
          <p:cNvPicPr/>
          <p:nvPr/>
        </p:nvPicPr>
        <p:blipFill>
          <a:blip r:embed="rId2">
            <a:extLst>
              <a:ext uri="{28A0092B-C50C-407E-A947-70E740481C1C}">
                <a14:useLocalDpi xmlns:a14="http://schemas.microsoft.com/office/drawing/2010/main" val="0"/>
              </a:ext>
            </a:extLst>
          </a:blip>
          <a:srcRect/>
          <a:stretch>
            <a:fillRect/>
          </a:stretch>
        </p:blipFill>
        <p:spPr bwMode="auto">
          <a:xfrm>
            <a:off x="3261814" y="2411828"/>
            <a:ext cx="2238233" cy="1764387"/>
          </a:xfrm>
          <a:prstGeom prst="rect">
            <a:avLst/>
          </a:prstGeom>
          <a:noFill/>
          <a:ln>
            <a:noFill/>
          </a:ln>
        </p:spPr>
      </p:pic>
      <p:sp>
        <p:nvSpPr>
          <p:cNvPr id="4" name="Rectangle 3"/>
          <p:cNvSpPr/>
          <p:nvPr/>
        </p:nvSpPr>
        <p:spPr>
          <a:xfrm>
            <a:off x="1243452" y="4461310"/>
            <a:ext cx="6535772" cy="1477328"/>
          </a:xfrm>
          <a:prstGeom prst="rect">
            <a:avLst/>
          </a:prstGeom>
        </p:spPr>
        <p:txBody>
          <a:bodyPr wrap="square">
            <a:spAutoFit/>
          </a:bodyPr>
          <a:lstStyle/>
          <a:p>
            <a:r>
              <a:rPr lang="en-US" sz="2000" dirty="0"/>
              <a:t>The issue </a:t>
            </a:r>
            <a:r>
              <a:rPr lang="en-US" sz="2000" b="1" dirty="0"/>
              <a:t>IS NOT </a:t>
            </a:r>
            <a:r>
              <a:rPr lang="en-US" sz="2000" dirty="0"/>
              <a:t>whether free-roaming cats can have negative impacts.</a:t>
            </a:r>
          </a:p>
          <a:p>
            <a:endParaRPr lang="en-US" sz="1000" dirty="0"/>
          </a:p>
          <a:p>
            <a:r>
              <a:rPr lang="en-US" sz="2000" dirty="0"/>
              <a:t>The issue </a:t>
            </a:r>
            <a:r>
              <a:rPr lang="en-US" sz="2000" b="1" dirty="0"/>
              <a:t>IS</a:t>
            </a:r>
            <a:r>
              <a:rPr lang="en-US" sz="2000" dirty="0"/>
              <a:t> how can we lower their numbers and reduce whatever negative impacts there are.</a:t>
            </a:r>
          </a:p>
        </p:txBody>
      </p:sp>
      <p:sp>
        <p:nvSpPr>
          <p:cNvPr id="8" name="TextBox 7"/>
          <p:cNvSpPr txBox="1"/>
          <p:nvPr/>
        </p:nvSpPr>
        <p:spPr>
          <a:xfrm>
            <a:off x="4453711" y="3806883"/>
            <a:ext cx="360913"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sp>
        <p:nvSpPr>
          <p:cNvPr id="9" name="TextBox 8"/>
          <p:cNvSpPr txBox="1"/>
          <p:nvPr/>
        </p:nvSpPr>
        <p:spPr>
          <a:xfrm>
            <a:off x="4814624" y="3576220"/>
            <a:ext cx="360913" cy="369332"/>
          </a:xfrm>
          <a:prstGeom prst="rect">
            <a:avLst/>
          </a:prstGeom>
          <a:noFill/>
        </p:spPr>
        <p:txBody>
          <a:bodyPr wrap="square" rtlCol="0">
            <a:spAutoFit/>
          </a:bodyPr>
          <a:lstStyle/>
          <a:p>
            <a:r>
              <a:rPr lang="en-US" b="1" dirty="0" smtClean="0">
                <a:solidFill>
                  <a:schemeClr val="bg1"/>
                </a:solidFill>
              </a:rPr>
              <a:t>2</a:t>
            </a:r>
            <a:endParaRPr lang="en-US" b="1" dirty="0">
              <a:solidFill>
                <a:schemeClr val="bg1"/>
              </a:solidFill>
            </a:endParaRPr>
          </a:p>
        </p:txBody>
      </p:sp>
      <p:sp>
        <p:nvSpPr>
          <p:cNvPr id="10" name="TextBox 9"/>
          <p:cNvSpPr txBox="1"/>
          <p:nvPr/>
        </p:nvSpPr>
        <p:spPr>
          <a:xfrm>
            <a:off x="5131558" y="3217081"/>
            <a:ext cx="360913" cy="369332"/>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360763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1" name="Rectangle 11"/>
          <p:cNvSpPr>
            <a:spLocks noGrp="1" noChangeArrowheads="1"/>
          </p:cNvSpPr>
          <p:nvPr>
            <p:ph type="title"/>
          </p:nvPr>
        </p:nvSpPr>
        <p:spPr>
          <a:xfrm>
            <a:off x="457200" y="228600"/>
            <a:ext cx="8229600" cy="960438"/>
          </a:xfrm>
        </p:spPr>
        <p:txBody>
          <a:bodyPr/>
          <a:lstStyle/>
          <a:p>
            <a:pPr eaLnBrk="1" hangingPunct="1">
              <a:defRPr/>
            </a:pPr>
            <a:r>
              <a:rPr lang="en-US" b="1" dirty="0" smtClean="0">
                <a:cs typeface="+mj-cs"/>
              </a:rPr>
              <a:t>3 step structure of a pro-TNR presentation</a:t>
            </a:r>
          </a:p>
        </p:txBody>
      </p:sp>
      <p:sp>
        <p:nvSpPr>
          <p:cNvPr id="71692" name="Text Box 12"/>
          <p:cNvSpPr txBox="1">
            <a:spLocks noChangeArrowheads="1"/>
          </p:cNvSpPr>
          <p:nvPr/>
        </p:nvSpPr>
        <p:spPr bwMode="auto">
          <a:xfrm>
            <a:off x="457200" y="1800068"/>
            <a:ext cx="431131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AutoNum type="arabicPeriod"/>
            </a:pPr>
            <a:r>
              <a:rPr lang="en-US" sz="2000" dirty="0" smtClean="0"/>
              <a:t>Identify government’s interests in free-roaming cats – what are the problems that should concern them?</a:t>
            </a:r>
          </a:p>
          <a:p>
            <a:pPr marL="342900" indent="-342900">
              <a:buAutoNum type="arabicPeriod"/>
            </a:pPr>
            <a:endParaRPr lang="en-US" sz="2000" dirty="0"/>
          </a:p>
          <a:p>
            <a:pPr marL="342900" indent="-342900">
              <a:buAutoNum type="arabicPeriod"/>
            </a:pPr>
            <a:r>
              <a:rPr lang="en-US" sz="2000" dirty="0" smtClean="0"/>
              <a:t>Discuss alternatives besides TNR for trying to solve these problems and why they don’t work</a:t>
            </a:r>
          </a:p>
          <a:p>
            <a:pPr marL="342900" indent="-342900">
              <a:buAutoNum type="arabicPeriod"/>
            </a:pPr>
            <a:endParaRPr lang="en-US" sz="2000" dirty="0"/>
          </a:p>
          <a:p>
            <a:pPr marL="342900" indent="-342900">
              <a:buAutoNum type="arabicPeriod"/>
            </a:pPr>
            <a:r>
              <a:rPr lang="en-US" sz="2000" dirty="0" smtClean="0"/>
              <a:t>Introduce TNR, what it is, why it works and examples of success</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795" y="1800068"/>
            <a:ext cx="3010903" cy="4014537"/>
          </a:xfrm>
          <a:prstGeom prst="rect">
            <a:avLst/>
          </a:prstGeom>
          <a:ln>
            <a:solidFill>
              <a:schemeClr val="tx2">
                <a:lumMod val="75000"/>
                <a:lumOff val="25000"/>
              </a:schemeClr>
            </a:solidFill>
          </a:ln>
        </p:spPr>
      </p:pic>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242759" y="3669630"/>
            <a:ext cx="2249906" cy="1985211"/>
          </a:xfrm>
          <a:prstGeom prst="ellipse">
            <a:avLst/>
          </a:prstGeom>
          <a:gradFill>
            <a:gsLst>
              <a:gs pos="0">
                <a:schemeClr val="accent1">
                  <a:tint val="100000"/>
                  <a:shade val="100000"/>
                  <a:satMod val="130000"/>
                  <a:alpha val="5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18866" y="1383631"/>
            <a:ext cx="4950275" cy="4716918"/>
          </a:xfrm>
          <a:prstGeom prst="ellipse">
            <a:avLst/>
          </a:prstGeom>
          <a:gradFill>
            <a:gsLst>
              <a:gs pos="100000">
                <a:srgbClr val="E07353">
                  <a:alpha val="53000"/>
                </a:srgbClr>
              </a:gs>
              <a:gs pos="0">
                <a:srgbClr val="FF0000"/>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More time in the red – you lose!</a:t>
            </a:r>
            <a:endParaRPr lang="en-US" b="1" dirty="0"/>
          </a:p>
        </p:txBody>
      </p:sp>
      <p:sp>
        <p:nvSpPr>
          <p:cNvPr id="3" name="Content Placeholder 2"/>
          <p:cNvSpPr>
            <a:spLocks noGrp="1"/>
          </p:cNvSpPr>
          <p:nvPr>
            <p:ph idx="1"/>
          </p:nvPr>
        </p:nvSpPr>
        <p:spPr>
          <a:xfrm>
            <a:off x="1588033" y="2032000"/>
            <a:ext cx="3848668" cy="3091900"/>
          </a:xfrm>
        </p:spPr>
        <p:txBody>
          <a:bodyPr>
            <a:noAutofit/>
          </a:bodyPr>
          <a:lstStyle/>
          <a:p>
            <a:r>
              <a:rPr lang="en-US" sz="2000" dirty="0" smtClean="0">
                <a:solidFill>
                  <a:schemeClr val="tx1"/>
                </a:solidFill>
              </a:rPr>
              <a:t>Cats kill birds!</a:t>
            </a:r>
          </a:p>
          <a:p>
            <a:r>
              <a:rPr lang="en-US" sz="2000" dirty="0" smtClean="0">
                <a:solidFill>
                  <a:schemeClr val="tx1"/>
                </a:solidFill>
              </a:rPr>
              <a:t>Cats are not a native species</a:t>
            </a:r>
          </a:p>
          <a:p>
            <a:r>
              <a:rPr lang="en-US" sz="2000" dirty="0" smtClean="0">
                <a:solidFill>
                  <a:schemeClr val="tx1"/>
                </a:solidFill>
              </a:rPr>
              <a:t>Cats spread rabies and other diseases</a:t>
            </a:r>
          </a:p>
          <a:p>
            <a:r>
              <a:rPr lang="en-US" sz="2000" dirty="0" smtClean="0">
                <a:solidFill>
                  <a:schemeClr val="tx1"/>
                </a:solidFill>
              </a:rPr>
              <a:t>Shelters are overrun</a:t>
            </a:r>
          </a:p>
          <a:p>
            <a:r>
              <a:rPr lang="en-US" sz="2000" dirty="0" smtClean="0">
                <a:solidFill>
                  <a:schemeClr val="tx1"/>
                </a:solidFill>
              </a:rPr>
              <a:t>People poison, shoot, mutilate cats</a:t>
            </a:r>
          </a:p>
          <a:p>
            <a:r>
              <a:rPr lang="en-US" sz="2000" dirty="0">
                <a:solidFill>
                  <a:schemeClr val="tx1"/>
                </a:solidFill>
              </a:rPr>
              <a:t>My backyard smells awful</a:t>
            </a:r>
          </a:p>
          <a:p>
            <a:r>
              <a:rPr lang="en-US" sz="2000" dirty="0">
                <a:solidFill>
                  <a:schemeClr val="tx1"/>
                </a:solidFill>
              </a:rPr>
              <a:t>Digging up the garden</a:t>
            </a:r>
          </a:p>
          <a:p>
            <a:r>
              <a:rPr lang="en-US" sz="2000" dirty="0" smtClean="0">
                <a:solidFill>
                  <a:schemeClr val="tx1"/>
                </a:solidFill>
              </a:rPr>
              <a:t>Tons of complaints</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30</a:t>
            </a:fld>
            <a:endParaRPr lang="en-US"/>
          </a:p>
        </p:txBody>
      </p:sp>
      <p:sp>
        <p:nvSpPr>
          <p:cNvPr id="9" name="TextBox 8"/>
          <p:cNvSpPr txBox="1"/>
          <p:nvPr/>
        </p:nvSpPr>
        <p:spPr>
          <a:xfrm>
            <a:off x="5691438" y="4339069"/>
            <a:ext cx="1723524" cy="646331"/>
          </a:xfrm>
          <a:prstGeom prst="rect">
            <a:avLst/>
          </a:prstGeom>
          <a:noFill/>
        </p:spPr>
        <p:txBody>
          <a:bodyPr wrap="square" rtlCol="0">
            <a:spAutoFit/>
          </a:bodyPr>
          <a:lstStyle/>
          <a:p>
            <a:r>
              <a:rPr lang="en-US" dirty="0" smtClean="0"/>
              <a:t>How do we fix the problems?</a:t>
            </a:r>
            <a:endParaRPr lang="en-US" dirty="0"/>
          </a:p>
        </p:txBody>
      </p:sp>
      <p:sp>
        <p:nvSpPr>
          <p:cNvPr id="5" name="TextBox 4"/>
          <p:cNvSpPr txBox="1"/>
          <p:nvPr/>
        </p:nvSpPr>
        <p:spPr>
          <a:xfrm>
            <a:off x="2442949" y="6171684"/>
            <a:ext cx="1733265" cy="400110"/>
          </a:xfrm>
          <a:prstGeom prst="rect">
            <a:avLst/>
          </a:prstGeom>
          <a:noFill/>
        </p:spPr>
        <p:txBody>
          <a:bodyPr wrap="square" rtlCol="0">
            <a:spAutoFit/>
          </a:bodyPr>
          <a:lstStyle/>
          <a:p>
            <a:r>
              <a:rPr lang="en-US" sz="2000" b="1" dirty="0" smtClean="0"/>
              <a:t>PROBLEMS</a:t>
            </a:r>
            <a:endParaRPr lang="en-US" sz="2000" b="1" dirty="0"/>
          </a:p>
        </p:txBody>
      </p:sp>
      <p:sp>
        <p:nvSpPr>
          <p:cNvPr id="10" name="TextBox 9"/>
          <p:cNvSpPr txBox="1"/>
          <p:nvPr/>
        </p:nvSpPr>
        <p:spPr>
          <a:xfrm>
            <a:off x="5927356" y="5645861"/>
            <a:ext cx="1487606" cy="307777"/>
          </a:xfrm>
          <a:prstGeom prst="rect">
            <a:avLst/>
          </a:prstGeom>
          <a:noFill/>
        </p:spPr>
        <p:txBody>
          <a:bodyPr wrap="square" rtlCol="0">
            <a:spAutoFit/>
          </a:bodyPr>
          <a:lstStyle/>
          <a:p>
            <a:r>
              <a:rPr lang="en-US" sz="1400" b="1" dirty="0" smtClean="0"/>
              <a:t>Solutions</a:t>
            </a:r>
            <a:endParaRPr lang="en-US" sz="1400" b="1" dirty="0"/>
          </a:p>
        </p:txBody>
      </p:sp>
    </p:spTree>
    <p:extLst>
      <p:ext uri="{BB962C8B-B14F-4D97-AF65-F5344CB8AC3E}">
        <p14:creationId xmlns:p14="http://schemas.microsoft.com/office/powerpoint/2010/main" val="2300587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318700" y="3803645"/>
            <a:ext cx="2269957" cy="2172161"/>
          </a:xfrm>
          <a:prstGeom prst="ellipse">
            <a:avLst/>
          </a:prstGeom>
          <a:gradFill>
            <a:gsLst>
              <a:gs pos="100000">
                <a:srgbClr val="E07353">
                  <a:alpha val="53000"/>
                </a:srgbClr>
              </a:gs>
              <a:gs pos="0">
                <a:srgbClr val="FF0000"/>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61139" y="1392073"/>
            <a:ext cx="4768210" cy="4583734"/>
          </a:xfrm>
          <a:prstGeom prst="ellipse">
            <a:avLst/>
          </a:prstGeom>
          <a:gradFill>
            <a:gsLst>
              <a:gs pos="0">
                <a:schemeClr val="accent1">
                  <a:tint val="100000"/>
                  <a:shade val="100000"/>
                  <a:satMod val="130000"/>
                  <a:alpha val="83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t>More time in the green – that’s how you win</a:t>
            </a:r>
            <a:endParaRPr lang="en-US" b="1" dirty="0"/>
          </a:p>
        </p:txBody>
      </p:sp>
      <p:sp>
        <p:nvSpPr>
          <p:cNvPr id="3" name="Content Placeholder 2"/>
          <p:cNvSpPr>
            <a:spLocks noGrp="1"/>
          </p:cNvSpPr>
          <p:nvPr>
            <p:ph idx="1"/>
          </p:nvPr>
        </p:nvSpPr>
        <p:spPr>
          <a:xfrm>
            <a:off x="1571362" y="4382179"/>
            <a:ext cx="2017295" cy="1320465"/>
          </a:xfrm>
        </p:spPr>
        <p:txBody>
          <a:bodyPr>
            <a:normAutofit fontScale="92500" lnSpcReduction="10000"/>
          </a:bodyPr>
          <a:lstStyle/>
          <a:p>
            <a:pPr marL="0" indent="0">
              <a:buNone/>
            </a:pPr>
            <a:r>
              <a:rPr lang="en-US" dirty="0" smtClean="0">
                <a:solidFill>
                  <a:schemeClr val="tx1"/>
                </a:solidFill>
              </a:rPr>
              <a:t>Free-roaming    cats can adversely impact wildlife, public health</a:t>
            </a:r>
            <a:r>
              <a:rPr lang="en-US" dirty="0">
                <a:solidFill>
                  <a:schemeClr val="tx1"/>
                </a:solidFill>
              </a:rPr>
              <a:t> </a:t>
            </a:r>
            <a:r>
              <a:rPr lang="en-US" dirty="0" smtClean="0">
                <a:solidFill>
                  <a:schemeClr val="tx1"/>
                </a:solidFill>
              </a:rPr>
              <a:t>&amp; shelters.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31</a:t>
            </a:fld>
            <a:endParaRPr lang="en-US"/>
          </a:p>
        </p:txBody>
      </p:sp>
      <p:sp>
        <p:nvSpPr>
          <p:cNvPr id="9" name="TextBox 8"/>
          <p:cNvSpPr txBox="1"/>
          <p:nvPr/>
        </p:nvSpPr>
        <p:spPr>
          <a:xfrm>
            <a:off x="4068353" y="2166420"/>
            <a:ext cx="3400831" cy="3808735"/>
          </a:xfrm>
          <a:prstGeom prst="rect">
            <a:avLst/>
          </a:prstGeom>
          <a:noFill/>
        </p:spPr>
        <p:txBody>
          <a:bodyPr wrap="square" rtlCol="0">
            <a:spAutoFit/>
          </a:bodyPr>
          <a:lstStyle/>
          <a:p>
            <a:r>
              <a:rPr lang="en-US" sz="2000" dirty="0" smtClean="0"/>
              <a:t>Trap and euthanize doesn’t  work because….</a:t>
            </a:r>
          </a:p>
          <a:p>
            <a:endParaRPr lang="en-US" sz="1100" dirty="0" smtClean="0"/>
          </a:p>
          <a:p>
            <a:r>
              <a:rPr lang="en-US" sz="2000" dirty="0" smtClean="0"/>
              <a:t>Feeding bans fail because….</a:t>
            </a:r>
          </a:p>
          <a:p>
            <a:endParaRPr lang="en-US" sz="1100" dirty="0" smtClean="0"/>
          </a:p>
          <a:p>
            <a:r>
              <a:rPr lang="en-US" sz="2000" dirty="0" smtClean="0"/>
              <a:t>Laws don’t work because….</a:t>
            </a:r>
          </a:p>
          <a:p>
            <a:endParaRPr lang="en-US" sz="1100" dirty="0" smtClean="0"/>
          </a:p>
          <a:p>
            <a:r>
              <a:rPr lang="en-US" sz="2000" dirty="0" smtClean="0"/>
              <a:t>TNR does work because….</a:t>
            </a:r>
          </a:p>
          <a:p>
            <a:endParaRPr lang="en-US" sz="1000" dirty="0"/>
          </a:p>
          <a:p>
            <a:r>
              <a:rPr lang="en-US" sz="2000" dirty="0" smtClean="0"/>
              <a:t>A pilot project would look like….</a:t>
            </a:r>
          </a:p>
          <a:p>
            <a:endParaRPr lang="en-US" dirty="0"/>
          </a:p>
          <a:p>
            <a:endParaRPr lang="en-US" dirty="0" smtClean="0"/>
          </a:p>
        </p:txBody>
      </p:sp>
      <p:sp>
        <p:nvSpPr>
          <p:cNvPr id="11" name="TextBox 10"/>
          <p:cNvSpPr txBox="1"/>
          <p:nvPr/>
        </p:nvSpPr>
        <p:spPr>
          <a:xfrm>
            <a:off x="4819935" y="6033056"/>
            <a:ext cx="1733265" cy="400110"/>
          </a:xfrm>
          <a:prstGeom prst="rect">
            <a:avLst/>
          </a:prstGeom>
          <a:noFill/>
        </p:spPr>
        <p:txBody>
          <a:bodyPr wrap="square" rtlCol="0">
            <a:spAutoFit/>
          </a:bodyPr>
          <a:lstStyle/>
          <a:p>
            <a:r>
              <a:rPr lang="en-US" sz="2000" b="1" dirty="0" smtClean="0"/>
              <a:t>SOLUTIONS</a:t>
            </a:r>
            <a:endParaRPr lang="en-US" sz="2000" b="1" dirty="0"/>
          </a:p>
        </p:txBody>
      </p:sp>
      <p:sp>
        <p:nvSpPr>
          <p:cNvPr id="12" name="TextBox 11"/>
          <p:cNvSpPr txBox="1"/>
          <p:nvPr/>
        </p:nvSpPr>
        <p:spPr>
          <a:xfrm>
            <a:off x="2057189" y="5973243"/>
            <a:ext cx="1487606" cy="307777"/>
          </a:xfrm>
          <a:prstGeom prst="rect">
            <a:avLst/>
          </a:prstGeom>
          <a:noFill/>
        </p:spPr>
        <p:txBody>
          <a:bodyPr wrap="square" rtlCol="0">
            <a:spAutoFit/>
          </a:bodyPr>
          <a:lstStyle/>
          <a:p>
            <a:r>
              <a:rPr lang="en-US" sz="1400" b="1" dirty="0" smtClean="0"/>
              <a:t>Problems</a:t>
            </a:r>
            <a:endParaRPr lang="en-US" sz="1400" b="1" dirty="0"/>
          </a:p>
        </p:txBody>
      </p:sp>
    </p:spTree>
    <p:extLst>
      <p:ext uri="{BB962C8B-B14F-4D97-AF65-F5344CB8AC3E}">
        <p14:creationId xmlns:p14="http://schemas.microsoft.com/office/powerpoint/2010/main" val="2306021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484" y="1436427"/>
            <a:ext cx="5807122" cy="4919923"/>
          </a:xfrm>
        </p:spPr>
        <p:txBody>
          <a:bodyPr>
            <a:normAutofit/>
          </a:bodyPr>
          <a:lstStyle/>
          <a:p>
            <a:pPr marL="0" indent="0">
              <a:buNone/>
            </a:pPr>
            <a:r>
              <a:rPr lang="en-US" sz="2000" b="1" dirty="0" smtClean="0">
                <a:solidFill>
                  <a:schemeClr val="tx1"/>
                </a:solidFill>
              </a:rPr>
              <a:t>… an emotional appeal designed to create fear and prejudice against free-roaming cats and, by association, TNR.</a:t>
            </a:r>
          </a:p>
          <a:p>
            <a:endParaRPr lang="en-US" sz="1000" dirty="0" smtClean="0">
              <a:solidFill>
                <a:schemeClr val="tx1"/>
              </a:solidFill>
            </a:endParaRPr>
          </a:p>
          <a:p>
            <a:r>
              <a:rPr lang="en-US" sz="2000" dirty="0">
                <a:solidFill>
                  <a:schemeClr val="tx1"/>
                </a:solidFill>
              </a:rPr>
              <a:t>99% of your opponents’ </a:t>
            </a:r>
            <a:r>
              <a:rPr lang="en-US" sz="2000" dirty="0" smtClean="0">
                <a:solidFill>
                  <a:schemeClr val="tx1"/>
                </a:solidFill>
              </a:rPr>
              <a:t>argument </a:t>
            </a:r>
            <a:r>
              <a:rPr lang="en-US" sz="2000" dirty="0">
                <a:solidFill>
                  <a:schemeClr val="tx1"/>
                </a:solidFill>
              </a:rPr>
              <a:t>will be devoted to </a:t>
            </a:r>
            <a:r>
              <a:rPr lang="en-US" sz="2000" dirty="0" smtClean="0">
                <a:solidFill>
                  <a:schemeClr val="tx1"/>
                </a:solidFill>
              </a:rPr>
              <a:t>detailed descriptions of the </a:t>
            </a:r>
            <a:r>
              <a:rPr lang="en-US" sz="2000" dirty="0">
                <a:solidFill>
                  <a:schemeClr val="tx1"/>
                </a:solidFill>
              </a:rPr>
              <a:t>problems, not </a:t>
            </a:r>
            <a:r>
              <a:rPr lang="en-US" sz="2000" dirty="0" smtClean="0">
                <a:solidFill>
                  <a:schemeClr val="tx1"/>
                </a:solidFill>
              </a:rPr>
              <a:t>proposing a solution  </a:t>
            </a:r>
          </a:p>
          <a:p>
            <a:endParaRPr lang="en-US" sz="1300" dirty="0">
              <a:solidFill>
                <a:schemeClr val="tx1"/>
              </a:solidFill>
            </a:endParaRPr>
          </a:p>
          <a:p>
            <a:r>
              <a:rPr lang="en-US" sz="2000" dirty="0" smtClean="0">
                <a:solidFill>
                  <a:schemeClr val="tx1"/>
                </a:solidFill>
              </a:rPr>
              <a:t>The goal is to persuade the decision maker that TNR is somehow the cause of the problems, despite this being illogical</a:t>
            </a:r>
            <a:endParaRPr lang="en-US" sz="1200" dirty="0">
              <a:solidFill>
                <a:schemeClr val="tx1"/>
              </a:solidFill>
            </a:endParaRPr>
          </a:p>
          <a:p>
            <a:pPr marL="0" indent="0">
              <a:buNone/>
            </a:pPr>
            <a:endParaRPr lang="en-US" sz="1300" dirty="0" smtClean="0">
              <a:solidFill>
                <a:schemeClr val="tx1"/>
              </a:solidFill>
            </a:endParaRPr>
          </a:p>
          <a:p>
            <a:r>
              <a:rPr lang="en-US" sz="2000" dirty="0" smtClean="0">
                <a:solidFill>
                  <a:schemeClr val="tx1"/>
                </a:solidFill>
              </a:rPr>
              <a:t>Disturbing graphic images are often shown (cats with birds in their mouths, injured small animals, acts of cruelty)</a:t>
            </a:r>
          </a:p>
          <a:p>
            <a:endParaRPr lang="en-US" sz="1000" dirty="0" smtClean="0">
              <a:solidFill>
                <a:schemeClr val="tx1"/>
              </a:solidFill>
            </a:endParaRPr>
          </a:p>
          <a:p>
            <a:endParaRPr lang="en-US" sz="1000" dirty="0" smtClean="0">
              <a:solidFill>
                <a:schemeClr val="tx1"/>
              </a:solidFill>
            </a:endParaRPr>
          </a:p>
          <a:p>
            <a:endParaRPr lang="en-US" sz="1000" i="1"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32</a:t>
            </a:fld>
            <a:endParaRPr lang="en-US"/>
          </a:p>
        </p:txBody>
      </p:sp>
      <p:sp>
        <p:nvSpPr>
          <p:cNvPr id="7" name="Title 2"/>
          <p:cNvSpPr txBox="1">
            <a:spLocks/>
          </p:cNvSpPr>
          <p:nvPr/>
        </p:nvSpPr>
        <p:spPr>
          <a:xfrm>
            <a:off x="459475" y="244931"/>
            <a:ext cx="6543040" cy="7616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baseline="0">
                <a:solidFill>
                  <a:schemeClr val="accent2"/>
                </a:solidFill>
                <a:latin typeface="Arial"/>
                <a:ea typeface="+mj-ea"/>
                <a:cs typeface="Arial"/>
              </a:defRPr>
            </a:lvl1pPr>
          </a:lstStyle>
          <a:p>
            <a:r>
              <a:rPr lang="en-US" b="1" dirty="0" smtClean="0"/>
              <a:t>The anti-TNR argument is really….</a:t>
            </a:r>
            <a:endParaRPr lang="en-US" b="1" dirty="0"/>
          </a:p>
        </p:txBody>
      </p:sp>
      <p:pic>
        <p:nvPicPr>
          <p:cNvPr id="8" name="Picture 4" descr="ca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528" y="2456594"/>
            <a:ext cx="2860728" cy="3618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1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Pivoting from problems to solutions</a:t>
            </a:r>
            <a:endParaRPr lang="en-US" b="1" dirty="0"/>
          </a:p>
        </p:txBody>
      </p:sp>
      <p:sp>
        <p:nvSpPr>
          <p:cNvPr id="3" name="Content Placeholder 2"/>
          <p:cNvSpPr>
            <a:spLocks noGrp="1"/>
          </p:cNvSpPr>
          <p:nvPr>
            <p:ph idx="1"/>
          </p:nvPr>
        </p:nvSpPr>
        <p:spPr>
          <a:xfrm>
            <a:off x="1091821" y="1832212"/>
            <a:ext cx="7360694" cy="4063621"/>
          </a:xfrm>
        </p:spPr>
        <p:txBody>
          <a:bodyPr>
            <a:normAutofit/>
          </a:bodyPr>
          <a:lstStyle/>
          <a:p>
            <a:pPr marL="0" indent="0">
              <a:buNone/>
            </a:pPr>
            <a:r>
              <a:rPr lang="en-US" sz="2000" b="1" dirty="0" smtClean="0">
                <a:solidFill>
                  <a:schemeClr val="tx1"/>
                </a:solidFill>
              </a:rPr>
              <a:t>“The Wildlife Society says feral cats in the U.S. kill billions of birds  and small mammals every year.”</a:t>
            </a:r>
          </a:p>
          <a:p>
            <a:pPr marL="0" indent="0">
              <a:buNone/>
            </a:pPr>
            <a:endParaRPr lang="en-US" sz="2000" b="1" dirty="0">
              <a:solidFill>
                <a:schemeClr val="tx1"/>
              </a:solidFill>
            </a:endParaRPr>
          </a:p>
          <a:p>
            <a:pPr marL="0" indent="0">
              <a:buNone/>
            </a:pPr>
            <a:endParaRPr lang="en-US" sz="2000" b="1" dirty="0" smtClean="0">
              <a:solidFill>
                <a:schemeClr val="tx1"/>
              </a:solidFill>
            </a:endParaRPr>
          </a:p>
          <a:p>
            <a:pPr marL="0" indent="0">
              <a:buNone/>
            </a:pPr>
            <a:r>
              <a:rPr lang="en-US" sz="2000" dirty="0">
                <a:solidFill>
                  <a:schemeClr val="tx1"/>
                </a:solidFill>
              </a:rPr>
              <a:t>	</a:t>
            </a:r>
          </a:p>
        </p:txBody>
      </p:sp>
      <p:sp>
        <p:nvSpPr>
          <p:cNvPr id="6" name="Slide Number Placeholder 5"/>
          <p:cNvSpPr>
            <a:spLocks noGrp="1"/>
          </p:cNvSpPr>
          <p:nvPr>
            <p:ph type="sldNum" sz="quarter" idx="12"/>
          </p:nvPr>
        </p:nvSpPr>
        <p:spPr/>
        <p:txBody>
          <a:bodyPr/>
          <a:lstStyle/>
          <a:p>
            <a:fld id="{7B3E4798-6A48-C24F-8423-189E9C0192E0}" type="slidenum">
              <a:rPr lang="en-US" smtClean="0"/>
              <a:pPr/>
              <a:t>33</a:t>
            </a:fld>
            <a:endParaRPr lang="en-US"/>
          </a:p>
        </p:txBody>
      </p:sp>
    </p:spTree>
    <p:extLst>
      <p:ext uri="{BB962C8B-B14F-4D97-AF65-F5344CB8AC3E}">
        <p14:creationId xmlns:p14="http://schemas.microsoft.com/office/powerpoint/2010/main" val="290826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Pivoting from problems to solutions</a:t>
            </a:r>
            <a:endParaRPr lang="en-US" b="1" dirty="0"/>
          </a:p>
        </p:txBody>
      </p:sp>
      <p:sp>
        <p:nvSpPr>
          <p:cNvPr id="3" name="Content Placeholder 2"/>
          <p:cNvSpPr>
            <a:spLocks noGrp="1"/>
          </p:cNvSpPr>
          <p:nvPr>
            <p:ph idx="1"/>
          </p:nvPr>
        </p:nvSpPr>
        <p:spPr>
          <a:xfrm>
            <a:off x="1091821" y="1845860"/>
            <a:ext cx="7360694" cy="4063621"/>
          </a:xfrm>
        </p:spPr>
        <p:txBody>
          <a:bodyPr>
            <a:normAutofit/>
          </a:bodyPr>
          <a:lstStyle/>
          <a:p>
            <a:pPr marL="0" indent="0">
              <a:buNone/>
            </a:pPr>
            <a:r>
              <a:rPr lang="en-US" sz="2000" b="1" dirty="0" smtClean="0">
                <a:solidFill>
                  <a:schemeClr val="tx1"/>
                </a:solidFill>
              </a:rPr>
              <a:t>“The Wildlife Society says feral cats in the U.S. kill billions of birds  and small mammals every year.”</a:t>
            </a:r>
          </a:p>
          <a:p>
            <a:pPr marL="0" indent="0">
              <a:buNone/>
            </a:pPr>
            <a:endParaRPr lang="en-US" sz="2000" b="1" dirty="0">
              <a:solidFill>
                <a:schemeClr val="tx1"/>
              </a:solidFill>
            </a:endParaRPr>
          </a:p>
          <a:p>
            <a:pPr marL="0" indent="0">
              <a:buNone/>
            </a:pPr>
            <a:r>
              <a:rPr lang="en-US" sz="2000" dirty="0" smtClean="0">
                <a:solidFill>
                  <a:schemeClr val="tx1"/>
                </a:solidFill>
              </a:rPr>
              <a:t>“The issue isn’t how many wildlife are being killed, but how can we reduce that amount, whatever the real number is.  Fewer free-roaming cats mean less predation.   TNR </a:t>
            </a:r>
            <a:r>
              <a:rPr lang="en-US" sz="2000" dirty="0">
                <a:solidFill>
                  <a:schemeClr val="tx1"/>
                </a:solidFill>
              </a:rPr>
              <a:t>is the </a:t>
            </a:r>
            <a:r>
              <a:rPr lang="en-US" sz="2000" dirty="0" smtClean="0">
                <a:solidFill>
                  <a:schemeClr val="tx1"/>
                </a:solidFill>
              </a:rPr>
              <a:t>only </a:t>
            </a:r>
            <a:r>
              <a:rPr lang="en-US" sz="2000" dirty="0">
                <a:solidFill>
                  <a:schemeClr val="tx1"/>
                </a:solidFill>
              </a:rPr>
              <a:t>method </a:t>
            </a:r>
            <a:r>
              <a:rPr lang="en-US" sz="2000" dirty="0" smtClean="0">
                <a:solidFill>
                  <a:schemeClr val="tx1"/>
                </a:solidFill>
              </a:rPr>
              <a:t>known </a:t>
            </a:r>
            <a:r>
              <a:rPr lang="en-US" sz="2000" dirty="0">
                <a:solidFill>
                  <a:schemeClr val="tx1"/>
                </a:solidFill>
              </a:rPr>
              <a:t>that </a:t>
            </a:r>
            <a:r>
              <a:rPr lang="en-US" sz="2000" dirty="0" smtClean="0">
                <a:solidFill>
                  <a:schemeClr val="tx1"/>
                </a:solidFill>
              </a:rPr>
              <a:t>realistically can </a:t>
            </a:r>
            <a:r>
              <a:rPr lang="en-US" sz="2000" dirty="0">
                <a:solidFill>
                  <a:schemeClr val="tx1"/>
                </a:solidFill>
              </a:rPr>
              <a:t>accomplish this.”</a:t>
            </a:r>
          </a:p>
          <a:p>
            <a:pPr marL="0" indent="0">
              <a:buNone/>
            </a:pPr>
            <a:endParaRPr lang="en-US" sz="2000" b="1" dirty="0" smtClean="0">
              <a:solidFill>
                <a:schemeClr val="tx1"/>
              </a:solidFill>
            </a:endParaRPr>
          </a:p>
          <a:p>
            <a:pPr marL="0" indent="0">
              <a:buNone/>
            </a:pPr>
            <a:r>
              <a:rPr lang="en-US" sz="2000" dirty="0">
                <a:solidFill>
                  <a:schemeClr val="tx1"/>
                </a:solidFill>
              </a:rPr>
              <a:t>	</a:t>
            </a:r>
          </a:p>
        </p:txBody>
      </p:sp>
      <p:sp>
        <p:nvSpPr>
          <p:cNvPr id="6" name="Slide Number Placeholder 5"/>
          <p:cNvSpPr>
            <a:spLocks noGrp="1"/>
          </p:cNvSpPr>
          <p:nvPr>
            <p:ph type="sldNum" sz="quarter" idx="12"/>
          </p:nvPr>
        </p:nvSpPr>
        <p:spPr/>
        <p:txBody>
          <a:bodyPr/>
          <a:lstStyle/>
          <a:p>
            <a:fld id="{7B3E4798-6A48-C24F-8423-189E9C0192E0}" type="slidenum">
              <a:rPr lang="en-US" smtClean="0"/>
              <a:pPr/>
              <a:t>34</a:t>
            </a:fld>
            <a:endParaRPr lang="en-US"/>
          </a:p>
        </p:txBody>
      </p:sp>
    </p:spTree>
    <p:extLst>
      <p:ext uri="{BB962C8B-B14F-4D97-AF65-F5344CB8AC3E}">
        <p14:creationId xmlns:p14="http://schemas.microsoft.com/office/powerpoint/2010/main" val="362128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Pivoting from problems to solutions</a:t>
            </a:r>
            <a:endParaRPr lang="en-US" b="1" dirty="0"/>
          </a:p>
        </p:txBody>
      </p:sp>
      <p:sp>
        <p:nvSpPr>
          <p:cNvPr id="3" name="Content Placeholder 2"/>
          <p:cNvSpPr>
            <a:spLocks noGrp="1"/>
          </p:cNvSpPr>
          <p:nvPr>
            <p:ph idx="1"/>
          </p:nvPr>
        </p:nvSpPr>
        <p:spPr>
          <a:xfrm>
            <a:off x="1098646" y="1508078"/>
            <a:ext cx="7390263" cy="4756150"/>
          </a:xfrm>
        </p:spPr>
        <p:txBody>
          <a:bodyPr>
            <a:normAutofit/>
          </a:bodyPr>
          <a:lstStyle/>
          <a:p>
            <a:pPr marL="0" indent="0">
              <a:buNone/>
            </a:pPr>
            <a:endParaRPr lang="en-US" sz="2000" dirty="0" smtClean="0">
              <a:solidFill>
                <a:schemeClr val="tx1"/>
              </a:solidFill>
            </a:endParaRPr>
          </a:p>
          <a:p>
            <a:pPr marL="0" indent="0">
              <a:buNone/>
            </a:pPr>
            <a:r>
              <a:rPr lang="en-US" sz="2000" b="1" dirty="0" smtClean="0">
                <a:solidFill>
                  <a:schemeClr val="tx1"/>
                </a:solidFill>
              </a:rPr>
              <a:t>“Cats are the domestic animal most likely to expose people to rabies.  Every time that happens, lives are at risk and the financial costs to our health department are enormous.”</a:t>
            </a:r>
          </a:p>
          <a:p>
            <a:endParaRPr lang="en-US" sz="2000" b="1"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35</a:t>
            </a:fld>
            <a:endParaRPr lang="en-US"/>
          </a:p>
        </p:txBody>
      </p:sp>
    </p:spTree>
    <p:extLst>
      <p:ext uri="{BB962C8B-B14F-4D97-AF65-F5344CB8AC3E}">
        <p14:creationId xmlns:p14="http://schemas.microsoft.com/office/powerpoint/2010/main" val="141939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Pivoting from problems to solutions</a:t>
            </a:r>
            <a:endParaRPr lang="en-US" b="1" dirty="0"/>
          </a:p>
        </p:txBody>
      </p:sp>
      <p:sp>
        <p:nvSpPr>
          <p:cNvPr id="3" name="Content Placeholder 2"/>
          <p:cNvSpPr>
            <a:spLocks noGrp="1"/>
          </p:cNvSpPr>
          <p:nvPr>
            <p:ph idx="1"/>
          </p:nvPr>
        </p:nvSpPr>
        <p:spPr>
          <a:xfrm>
            <a:off x="1098646" y="1508078"/>
            <a:ext cx="7390263" cy="4756150"/>
          </a:xfrm>
        </p:spPr>
        <p:txBody>
          <a:bodyPr>
            <a:normAutofit/>
          </a:bodyPr>
          <a:lstStyle/>
          <a:p>
            <a:pPr marL="0" indent="0">
              <a:buNone/>
            </a:pPr>
            <a:endParaRPr lang="en-US" sz="2000" dirty="0" smtClean="0">
              <a:solidFill>
                <a:schemeClr val="tx1"/>
              </a:solidFill>
            </a:endParaRPr>
          </a:p>
          <a:p>
            <a:pPr marL="0" indent="0">
              <a:buNone/>
            </a:pPr>
            <a:r>
              <a:rPr lang="en-US" sz="2000" b="1" dirty="0" smtClean="0">
                <a:solidFill>
                  <a:schemeClr val="tx1"/>
                </a:solidFill>
              </a:rPr>
              <a:t>“Cats are the domestic animal most likely to expose people to rabies.  Every time that happens, lives are at risk and the financial costs to our health department are enormous.”</a:t>
            </a:r>
          </a:p>
          <a:p>
            <a:endParaRPr lang="en-US" sz="2000" b="1" dirty="0" smtClean="0">
              <a:solidFill>
                <a:schemeClr val="tx1"/>
              </a:solidFill>
            </a:endParaRPr>
          </a:p>
          <a:p>
            <a:pPr marL="0" indent="0">
              <a:buNone/>
            </a:pPr>
            <a:r>
              <a:rPr lang="en-US" sz="2000" dirty="0" smtClean="0">
                <a:solidFill>
                  <a:schemeClr val="tx1"/>
                </a:solidFill>
              </a:rPr>
              <a:t>“Not allowing TNR isn’t going to reduce the risk of rabies exposures from free-roaming cats.  Vaccinating them and reducing their numbers as part of a TNR program will.”</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36</a:t>
            </a:fld>
            <a:endParaRPr lang="en-US"/>
          </a:p>
        </p:txBody>
      </p:sp>
    </p:spTree>
    <p:extLst>
      <p:ext uri="{BB962C8B-B14F-4D97-AF65-F5344CB8AC3E}">
        <p14:creationId xmlns:p14="http://schemas.microsoft.com/office/powerpoint/2010/main" val="2794558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Pivoting from problems to solutions</a:t>
            </a:r>
            <a:endParaRPr lang="en-US" b="1" dirty="0"/>
          </a:p>
        </p:txBody>
      </p:sp>
      <p:sp>
        <p:nvSpPr>
          <p:cNvPr id="3" name="Content Placeholder 2"/>
          <p:cNvSpPr>
            <a:spLocks noGrp="1"/>
          </p:cNvSpPr>
          <p:nvPr>
            <p:ph idx="1"/>
          </p:nvPr>
        </p:nvSpPr>
        <p:spPr>
          <a:xfrm>
            <a:off x="1098646" y="1508078"/>
            <a:ext cx="7390263" cy="4756150"/>
          </a:xfrm>
        </p:spPr>
        <p:txBody>
          <a:bodyPr>
            <a:normAutofit/>
          </a:bodyPr>
          <a:lstStyle/>
          <a:p>
            <a:pPr marL="0" indent="0">
              <a:buNone/>
            </a:pPr>
            <a:endParaRPr lang="en-US" sz="2000" dirty="0" smtClean="0">
              <a:solidFill>
                <a:schemeClr val="tx1"/>
              </a:solidFill>
            </a:endParaRPr>
          </a:p>
          <a:p>
            <a:pPr marL="0" indent="0">
              <a:buNone/>
            </a:pPr>
            <a:r>
              <a:rPr lang="en-US" sz="2000" b="1" dirty="0" smtClean="0">
                <a:solidFill>
                  <a:schemeClr val="tx1"/>
                </a:solidFill>
              </a:rPr>
              <a:t>“Having cats living outdoors on their own is inhumane.  Have you seen the photos of the stray cats involved in the cruelty case on Elm Street?</a:t>
            </a:r>
          </a:p>
          <a:p>
            <a:endParaRPr lang="en-US" sz="2000" b="1"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37</a:t>
            </a:fld>
            <a:endParaRPr lang="en-US"/>
          </a:p>
        </p:txBody>
      </p:sp>
    </p:spTree>
    <p:extLst>
      <p:ext uri="{BB962C8B-B14F-4D97-AF65-F5344CB8AC3E}">
        <p14:creationId xmlns:p14="http://schemas.microsoft.com/office/powerpoint/2010/main" val="1927232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Pivoting from problems to solutions</a:t>
            </a:r>
            <a:endParaRPr lang="en-US" b="1" dirty="0"/>
          </a:p>
        </p:txBody>
      </p:sp>
      <p:sp>
        <p:nvSpPr>
          <p:cNvPr id="3" name="Content Placeholder 2"/>
          <p:cNvSpPr>
            <a:spLocks noGrp="1"/>
          </p:cNvSpPr>
          <p:nvPr>
            <p:ph idx="1"/>
          </p:nvPr>
        </p:nvSpPr>
        <p:spPr>
          <a:xfrm>
            <a:off x="1098646" y="1508078"/>
            <a:ext cx="7390263" cy="4756150"/>
          </a:xfrm>
        </p:spPr>
        <p:txBody>
          <a:bodyPr>
            <a:normAutofit/>
          </a:bodyPr>
          <a:lstStyle/>
          <a:p>
            <a:pPr marL="0" indent="0">
              <a:buNone/>
            </a:pPr>
            <a:endParaRPr lang="en-US" sz="2000" dirty="0" smtClean="0">
              <a:solidFill>
                <a:schemeClr val="tx1"/>
              </a:solidFill>
            </a:endParaRPr>
          </a:p>
          <a:p>
            <a:pPr marL="0" indent="0">
              <a:buNone/>
            </a:pPr>
            <a:r>
              <a:rPr lang="en-US" sz="2000" b="1" dirty="0" smtClean="0">
                <a:solidFill>
                  <a:schemeClr val="tx1"/>
                </a:solidFill>
              </a:rPr>
              <a:t>“Having cats living outdoors on their own is inhumane.  Have you seen the photos of the stray cats involved in the cruelty case on Elm Street?</a:t>
            </a:r>
          </a:p>
          <a:p>
            <a:endParaRPr lang="en-US" sz="2000" b="1" dirty="0" smtClean="0">
              <a:solidFill>
                <a:schemeClr val="tx1"/>
              </a:solidFill>
            </a:endParaRPr>
          </a:p>
          <a:p>
            <a:pPr marL="0" indent="0">
              <a:buNone/>
            </a:pPr>
            <a:r>
              <a:rPr lang="en-US" sz="2000" dirty="0" smtClean="0">
                <a:solidFill>
                  <a:schemeClr val="tx1"/>
                </a:solidFill>
              </a:rPr>
              <a:t>“Everyone here is against cruelty, but right now the cats that may become victims are already out there.  What we need to discuss is how can we have fewer of them and better manage their care.  That’s what TNR is all about.”</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38</a:t>
            </a:fld>
            <a:endParaRPr lang="en-US"/>
          </a:p>
        </p:txBody>
      </p:sp>
    </p:spTree>
    <p:extLst>
      <p:ext uri="{BB962C8B-B14F-4D97-AF65-F5344CB8AC3E}">
        <p14:creationId xmlns:p14="http://schemas.microsoft.com/office/powerpoint/2010/main" val="4061435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44158"/>
            <a:ext cx="6727285" cy="761682"/>
          </a:xfrm>
        </p:spPr>
        <p:txBody>
          <a:bodyPr>
            <a:normAutofit/>
          </a:bodyPr>
          <a:lstStyle/>
          <a:p>
            <a:r>
              <a:rPr lang="en-US" b="1" dirty="0" smtClean="0"/>
              <a:t>Data:  “What you’re doing now isn’t working”</a:t>
            </a:r>
            <a:endParaRPr lang="en-US" dirty="0"/>
          </a:p>
        </p:txBody>
      </p:sp>
      <p:sp>
        <p:nvSpPr>
          <p:cNvPr id="3" name="Content Placeholder 2"/>
          <p:cNvSpPr>
            <a:spLocks noGrp="1"/>
          </p:cNvSpPr>
          <p:nvPr>
            <p:ph idx="1"/>
          </p:nvPr>
        </p:nvSpPr>
        <p:spPr>
          <a:xfrm>
            <a:off x="634621" y="1748592"/>
            <a:ext cx="8052179" cy="4283719"/>
          </a:xfrm>
        </p:spPr>
        <p:txBody>
          <a:bodyPr>
            <a:normAutofit/>
          </a:bodyPr>
          <a:lstStyle/>
          <a:p>
            <a:r>
              <a:rPr lang="en-US" sz="2000" dirty="0" smtClean="0">
                <a:solidFill>
                  <a:schemeClr val="tx1"/>
                </a:solidFill>
              </a:rPr>
              <a:t>Cat intake – constant or rising</a:t>
            </a:r>
          </a:p>
          <a:p>
            <a:endParaRPr lang="en-US" sz="1050" dirty="0" smtClean="0">
              <a:solidFill>
                <a:schemeClr val="tx1"/>
              </a:solidFill>
            </a:endParaRPr>
          </a:p>
          <a:p>
            <a:r>
              <a:rPr lang="en-US" sz="2000" dirty="0" smtClean="0">
                <a:solidFill>
                  <a:schemeClr val="tx1"/>
                </a:solidFill>
              </a:rPr>
              <a:t>Complaint calls – constant or rising</a:t>
            </a:r>
          </a:p>
          <a:p>
            <a:endParaRPr lang="en-US" sz="1100" dirty="0" smtClean="0">
              <a:solidFill>
                <a:schemeClr val="tx1"/>
              </a:solidFill>
            </a:endParaRPr>
          </a:p>
          <a:p>
            <a:r>
              <a:rPr lang="en-US" sz="2000" dirty="0" smtClean="0">
                <a:solidFill>
                  <a:schemeClr val="tx1"/>
                </a:solidFill>
              </a:rPr>
              <a:t>Costs to the municipality – how much per cat removed/euthanized multiplied by number of cats annually</a:t>
            </a:r>
          </a:p>
          <a:p>
            <a:endParaRPr lang="en-US" sz="1100" dirty="0" smtClean="0">
              <a:solidFill>
                <a:schemeClr val="tx1"/>
              </a:solidFill>
            </a:endParaRPr>
          </a:p>
          <a:p>
            <a:pPr lvl="1">
              <a:buFont typeface="Courier New" panose="02070309020205020404" pitchFamily="49" charset="0"/>
              <a:buChar char="o"/>
            </a:pPr>
            <a:r>
              <a:rPr lang="en-US" sz="2000" dirty="0" smtClean="0">
                <a:solidFill>
                  <a:schemeClr val="tx1"/>
                </a:solidFill>
              </a:rPr>
              <a:t>may include trapping (animal control time), care at the shelter (shelter staff time), food/litter during holding period, euthanasia procedure, disposal of body</a:t>
            </a:r>
          </a:p>
          <a:p>
            <a:pPr lvl="1">
              <a:buFont typeface="Courier New" panose="02070309020205020404" pitchFamily="49" charset="0"/>
              <a:buChar char="o"/>
            </a:pPr>
            <a:endParaRPr lang="en-US" sz="1000" dirty="0">
              <a:solidFill>
                <a:schemeClr val="tx1"/>
              </a:solidFill>
            </a:endParaRPr>
          </a:p>
          <a:p>
            <a:pPr lvl="1">
              <a:buFont typeface="Courier New" panose="02070309020205020404" pitchFamily="49" charset="0"/>
              <a:buChar char="o"/>
            </a:pPr>
            <a:r>
              <a:rPr lang="en-US" sz="2000" dirty="0">
                <a:solidFill>
                  <a:schemeClr val="tx1"/>
                </a:solidFill>
              </a:rPr>
              <a:t>If animal control/sheltering is contracted out, </a:t>
            </a:r>
            <a:r>
              <a:rPr lang="en-US" sz="2000" dirty="0" smtClean="0">
                <a:solidFill>
                  <a:schemeClr val="tx1"/>
                </a:solidFill>
              </a:rPr>
              <a:t>may </a:t>
            </a:r>
            <a:r>
              <a:rPr lang="en-US" sz="2000" dirty="0">
                <a:solidFill>
                  <a:schemeClr val="tx1"/>
                </a:solidFill>
              </a:rPr>
              <a:t>be a set </a:t>
            </a:r>
            <a:r>
              <a:rPr lang="en-US" sz="2000" dirty="0" smtClean="0">
                <a:solidFill>
                  <a:schemeClr val="tx1"/>
                </a:solidFill>
              </a:rPr>
              <a:t>cost </a:t>
            </a:r>
            <a:r>
              <a:rPr lang="en-US" sz="2000" dirty="0">
                <a:solidFill>
                  <a:schemeClr val="tx1"/>
                </a:solidFill>
              </a:rPr>
              <a:t>per cat</a:t>
            </a:r>
          </a:p>
          <a:p>
            <a:pPr lvl="1">
              <a:buFont typeface="Courier New" panose="02070309020205020404" pitchFamily="49" charset="0"/>
              <a:buChar char="o"/>
            </a:pPr>
            <a:endParaRPr lang="en-US" sz="2000" dirty="0" smtClean="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39</a:t>
            </a:fld>
            <a:endParaRPr lang="en-US" dirty="0"/>
          </a:p>
        </p:txBody>
      </p:sp>
    </p:spTree>
    <p:extLst>
      <p:ext uri="{BB962C8B-B14F-4D97-AF65-F5344CB8AC3E}">
        <p14:creationId xmlns:p14="http://schemas.microsoft.com/office/powerpoint/2010/main" val="193381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979" y="531150"/>
            <a:ext cx="6887630" cy="461665"/>
          </a:xfrm>
          <a:prstGeom prst="rect">
            <a:avLst/>
          </a:prstGeom>
          <a:noFill/>
        </p:spPr>
        <p:txBody>
          <a:bodyPr wrap="square" rtlCol="0">
            <a:spAutoFit/>
          </a:bodyPr>
          <a:lstStyle/>
          <a:p>
            <a:r>
              <a:rPr lang="en-US" sz="2400" b="1" dirty="0" smtClean="0">
                <a:solidFill>
                  <a:schemeClr val="accent2"/>
                </a:solidFill>
              </a:rPr>
              <a:t>Municipal interests: shelters &amp; animal control</a:t>
            </a:r>
            <a:endParaRPr lang="en-US" sz="2400" dirty="0">
              <a:solidFill>
                <a:schemeClr val="accent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704" y="1638053"/>
            <a:ext cx="3517232" cy="4023713"/>
          </a:xfrm>
          <a:prstGeom prst="rect">
            <a:avLst/>
          </a:prstGeom>
          <a:ln>
            <a:solidFill>
              <a:schemeClr val="tx2">
                <a:lumMod val="75000"/>
                <a:lumOff val="25000"/>
              </a:schemeClr>
            </a:solidFill>
          </a:ln>
        </p:spPr>
      </p:pic>
      <p:sp>
        <p:nvSpPr>
          <p:cNvPr id="6" name="TextBox 5"/>
          <p:cNvSpPr txBox="1"/>
          <p:nvPr/>
        </p:nvSpPr>
        <p:spPr>
          <a:xfrm>
            <a:off x="372979" y="1662757"/>
            <a:ext cx="4704347" cy="3862596"/>
          </a:xfrm>
          <a:prstGeom prst="rect">
            <a:avLst/>
          </a:prstGeom>
          <a:noFill/>
        </p:spPr>
        <p:txBody>
          <a:bodyPr wrap="square" rtlCol="0">
            <a:spAutoFit/>
          </a:bodyPr>
          <a:lstStyle/>
          <a:p>
            <a:pPr marL="285750" indent="-285750">
              <a:buFont typeface="Arial" pitchFamily="34" charset="0"/>
              <a:buChar char="•"/>
            </a:pPr>
            <a:r>
              <a:rPr lang="en-US" sz="2000" dirty="0" smtClean="0"/>
              <a:t>Cat intake &amp; euthanasia at open admission shelters</a:t>
            </a:r>
          </a:p>
          <a:p>
            <a:endParaRPr lang="en-US" sz="1100" dirty="0" smtClean="0"/>
          </a:p>
          <a:p>
            <a:pPr marL="285750" indent="-285750">
              <a:buFont typeface="Arial" pitchFamily="34" charset="0"/>
              <a:buChar char="•"/>
            </a:pPr>
            <a:r>
              <a:rPr lang="en-US" sz="2000" dirty="0" smtClean="0"/>
              <a:t>Complaint calls</a:t>
            </a:r>
          </a:p>
          <a:p>
            <a:endParaRPr lang="en-US" sz="1200" dirty="0" smtClean="0"/>
          </a:p>
          <a:p>
            <a:pPr marL="285750" indent="-285750">
              <a:buFont typeface="Arial" pitchFamily="34" charset="0"/>
              <a:buChar char="•"/>
            </a:pPr>
            <a:r>
              <a:rPr lang="en-US" sz="2000" dirty="0" smtClean="0"/>
              <a:t>Staff resources (trapping, shelter care) &amp; other costs</a:t>
            </a:r>
          </a:p>
          <a:p>
            <a:endParaRPr lang="en-US" sz="1200" dirty="0" smtClean="0"/>
          </a:p>
          <a:p>
            <a:pPr marL="285750" indent="-285750">
              <a:buFont typeface="Arial" pitchFamily="34" charset="0"/>
              <a:buChar char="•"/>
            </a:pPr>
            <a:r>
              <a:rPr lang="en-US" sz="2000" dirty="0" smtClean="0"/>
              <a:t>Opportunity costs (foregone programs)</a:t>
            </a:r>
          </a:p>
          <a:p>
            <a:endParaRPr lang="en-US" sz="1400" dirty="0"/>
          </a:p>
          <a:p>
            <a:pPr marL="285750" indent="-285750">
              <a:buFont typeface="Arial" pitchFamily="34" charset="0"/>
              <a:buChar char="•"/>
            </a:pPr>
            <a:r>
              <a:rPr lang="en-US" sz="2000" dirty="0" smtClean="0"/>
              <a:t>Public relations / adoptions</a:t>
            </a:r>
            <a:endParaRPr lang="en-US" dirty="0"/>
          </a:p>
          <a:p>
            <a:pPr marL="285750" indent="-285750">
              <a:buFont typeface="Arial" pitchFamily="34" charset="0"/>
              <a:buChar char="•"/>
            </a:pPr>
            <a:endParaRPr lang="en-US" dirty="0"/>
          </a:p>
          <a:p>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Show TNR has broad, mainstream support</a:t>
            </a:r>
            <a:endParaRPr lang="en-US" b="1" dirty="0"/>
          </a:p>
        </p:txBody>
      </p:sp>
      <p:sp>
        <p:nvSpPr>
          <p:cNvPr id="3" name="Content Placeholder 2"/>
          <p:cNvSpPr>
            <a:spLocks noGrp="1"/>
          </p:cNvSpPr>
          <p:nvPr>
            <p:ph idx="1"/>
          </p:nvPr>
        </p:nvSpPr>
        <p:spPr>
          <a:xfrm>
            <a:off x="587829" y="1627187"/>
            <a:ext cx="8229600" cy="4525963"/>
          </a:xfrm>
        </p:spPr>
        <p:txBody>
          <a:bodyPr>
            <a:normAutofit/>
          </a:bodyPr>
          <a:lstStyle/>
          <a:p>
            <a:pPr marL="0" indent="0">
              <a:buNone/>
            </a:pPr>
            <a:r>
              <a:rPr lang="en-US" sz="2000" b="1" dirty="0" smtClean="0">
                <a:solidFill>
                  <a:schemeClr val="tx1"/>
                </a:solidFill>
              </a:rPr>
              <a:t>Position statements</a:t>
            </a:r>
            <a:r>
              <a:rPr lang="en-US" sz="2000" dirty="0" smtClean="0">
                <a:solidFill>
                  <a:schemeClr val="tx1"/>
                </a:solidFill>
              </a:rPr>
              <a:t>:</a:t>
            </a:r>
          </a:p>
          <a:p>
            <a:pPr marL="0" indent="0">
              <a:buNone/>
            </a:pPr>
            <a:endParaRPr lang="en-US" sz="800" dirty="0" smtClean="0">
              <a:solidFill>
                <a:schemeClr val="tx1"/>
              </a:solidFill>
            </a:endParaRPr>
          </a:p>
          <a:p>
            <a:r>
              <a:rPr lang="en-US" sz="2000" dirty="0" smtClean="0">
                <a:solidFill>
                  <a:schemeClr val="tx1"/>
                </a:solidFill>
              </a:rPr>
              <a:t>The Humane Society of the United States</a:t>
            </a:r>
          </a:p>
          <a:p>
            <a:pPr marL="0" indent="0">
              <a:buNone/>
            </a:pPr>
            <a:r>
              <a:rPr lang="en-US" sz="2000" dirty="0" smtClean="0">
                <a:solidFill>
                  <a:schemeClr val="tx1"/>
                </a:solidFill>
                <a:hlinkClick r:id="rId2"/>
              </a:rPr>
              <a:t>www.humanesociety.org/issues/feral_cats/facts/TNR_statement.html</a:t>
            </a:r>
            <a:r>
              <a:rPr lang="en-US" sz="2000" dirty="0" smtClean="0">
                <a:solidFill>
                  <a:schemeClr val="tx1"/>
                </a:solidFill>
              </a:rPr>
              <a:t> </a:t>
            </a:r>
            <a:endParaRPr lang="en-US" sz="1000" dirty="0">
              <a:solidFill>
                <a:schemeClr val="tx1"/>
              </a:solidFill>
            </a:endParaRPr>
          </a:p>
          <a:p>
            <a:r>
              <a:rPr lang="en-US" sz="2000" dirty="0" smtClean="0">
                <a:solidFill>
                  <a:schemeClr val="tx1"/>
                </a:solidFill>
              </a:rPr>
              <a:t>ASPCA</a:t>
            </a:r>
          </a:p>
          <a:p>
            <a:pPr marL="0" indent="0">
              <a:buNone/>
            </a:pPr>
            <a:r>
              <a:rPr lang="en-US" sz="2000" dirty="0" smtClean="0">
                <a:solidFill>
                  <a:schemeClr val="tx1"/>
                </a:solidFill>
                <a:hlinkClick r:id="rId3"/>
              </a:rPr>
              <a:t>www.aspca.org/about-us/policy-positions/feral-cat-management.aspx</a:t>
            </a:r>
            <a:endParaRPr lang="en-US" sz="2000" dirty="0" smtClean="0">
              <a:solidFill>
                <a:schemeClr val="tx1"/>
              </a:solidFill>
            </a:endParaRPr>
          </a:p>
          <a:p>
            <a:pPr marL="0" indent="0">
              <a:buNone/>
            </a:pPr>
            <a:endParaRPr lang="en-US" sz="2000" dirty="0">
              <a:solidFill>
                <a:schemeClr val="tx1"/>
              </a:solidFill>
            </a:endParaRPr>
          </a:p>
          <a:p>
            <a:pPr marL="0" indent="0">
              <a:buNone/>
            </a:pPr>
            <a:r>
              <a:rPr lang="en-US" sz="2000" b="1" dirty="0" smtClean="0">
                <a:solidFill>
                  <a:schemeClr val="tx1"/>
                </a:solidFill>
              </a:rPr>
              <a:t>TNR-enabling legislation</a:t>
            </a:r>
            <a:r>
              <a:rPr lang="en-US" sz="2000" dirty="0" smtClean="0">
                <a:solidFill>
                  <a:schemeClr val="tx1"/>
                </a:solidFill>
              </a:rPr>
              <a:t>:</a:t>
            </a:r>
          </a:p>
          <a:p>
            <a:pPr marL="0" indent="0">
              <a:buNone/>
            </a:pPr>
            <a:endParaRPr lang="en-US" sz="1000" dirty="0" smtClean="0">
              <a:solidFill>
                <a:schemeClr val="tx1"/>
              </a:solidFill>
            </a:endParaRPr>
          </a:p>
          <a:p>
            <a:r>
              <a:rPr lang="en-US" sz="2000" dirty="0">
                <a:solidFill>
                  <a:schemeClr val="tx1"/>
                </a:solidFill>
              </a:rPr>
              <a:t>See </a:t>
            </a:r>
            <a:r>
              <a:rPr lang="en-US" sz="2000" dirty="0" smtClean="0">
                <a:solidFill>
                  <a:schemeClr val="tx1"/>
                </a:solidFill>
                <a:hlinkClick r:id="rId4"/>
              </a:rPr>
              <a:t>www.neighborhoodcats.org/RESOURCES_ORDINANCES</a:t>
            </a:r>
            <a:r>
              <a:rPr lang="en-US" sz="2000" dirty="0" smtClean="0">
                <a:solidFill>
                  <a:schemeClr val="tx1"/>
                </a:solidFill>
              </a:rPr>
              <a:t> </a:t>
            </a:r>
          </a:p>
          <a:p>
            <a:pPr marL="0" indent="0">
              <a:buNone/>
            </a:pPr>
            <a:endParaRPr lang="en-US" sz="2000" dirty="0" smtClean="0">
              <a:solidFill>
                <a:schemeClr val="tx1"/>
              </a:solidFill>
            </a:endParaRPr>
          </a:p>
          <a:p>
            <a:pPr marL="0" indent="0">
              <a:buNone/>
            </a:pP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40</a:t>
            </a:fld>
            <a:endParaRPr lang="en-US"/>
          </a:p>
        </p:txBody>
      </p:sp>
    </p:spTree>
    <p:extLst>
      <p:ext uri="{BB962C8B-B14F-4D97-AF65-F5344CB8AC3E}">
        <p14:creationId xmlns:p14="http://schemas.microsoft.com/office/powerpoint/2010/main" val="3051209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endParaRPr lang="en-US" b="1" dirty="0"/>
          </a:p>
        </p:txBody>
      </p:sp>
      <p:sp>
        <p:nvSpPr>
          <p:cNvPr id="3" name="Content Placeholder 2"/>
          <p:cNvSpPr>
            <a:spLocks noGrp="1"/>
          </p:cNvSpPr>
          <p:nvPr>
            <p:ph idx="1"/>
          </p:nvPr>
        </p:nvSpPr>
        <p:spPr>
          <a:xfrm>
            <a:off x="776514" y="1297304"/>
            <a:ext cx="7743371" cy="4891314"/>
          </a:xfrm>
        </p:spPr>
        <p:txBody>
          <a:bodyPr>
            <a:normAutofit/>
          </a:bodyPr>
          <a:lstStyle/>
          <a:p>
            <a:pPr marL="0" indent="0">
              <a:buNone/>
            </a:pPr>
            <a:r>
              <a:rPr lang="en-US" sz="2400" b="1" dirty="0" smtClean="0">
                <a:solidFill>
                  <a:schemeClr val="tx1"/>
                </a:solidFill>
              </a:rPr>
              <a:t>TNR can save tax dollars by</a:t>
            </a:r>
            <a:r>
              <a:rPr lang="en-US" sz="2400" dirty="0" smtClean="0">
                <a:solidFill>
                  <a:schemeClr val="tx1"/>
                </a:solidFill>
              </a:rPr>
              <a:t>:</a:t>
            </a:r>
          </a:p>
          <a:p>
            <a:pPr marL="0" indent="0">
              <a:buNone/>
            </a:pPr>
            <a:endParaRPr lang="en-US" sz="1000" dirty="0" smtClean="0">
              <a:solidFill>
                <a:schemeClr val="tx1"/>
              </a:solidFill>
            </a:endParaRPr>
          </a:p>
          <a:p>
            <a:r>
              <a:rPr lang="en-US" sz="2000" dirty="0" smtClean="0">
                <a:solidFill>
                  <a:schemeClr val="tx1"/>
                </a:solidFill>
              </a:rPr>
              <a:t>Mobilizing volunteers to provide free labor (trapping, transport, etc.) for animal control</a:t>
            </a:r>
          </a:p>
          <a:p>
            <a:r>
              <a:rPr lang="en-US" sz="2000" dirty="0" smtClean="0">
                <a:solidFill>
                  <a:schemeClr val="tx1"/>
                </a:solidFill>
              </a:rPr>
              <a:t>Attracting resources from nonprofits and private individuals to pay for surgeries and other aspects of the process</a:t>
            </a:r>
          </a:p>
          <a:p>
            <a:r>
              <a:rPr lang="en-US" sz="2000" dirty="0" smtClean="0">
                <a:solidFill>
                  <a:schemeClr val="tx1"/>
                </a:solidFill>
              </a:rPr>
              <a:t>Lower intake/complaints</a:t>
            </a:r>
          </a:p>
          <a:p>
            <a:endParaRPr lang="en-US" sz="1400" dirty="0">
              <a:solidFill>
                <a:schemeClr val="tx1"/>
              </a:solidFill>
            </a:endParaRPr>
          </a:p>
          <a:p>
            <a:pPr marL="0" indent="0">
              <a:buNone/>
            </a:pPr>
            <a:r>
              <a:rPr lang="en-US" sz="2000" b="1" dirty="0" smtClean="0">
                <a:solidFill>
                  <a:schemeClr val="tx1"/>
                </a:solidFill>
              </a:rPr>
              <a:t>Funding is available to government agencies from </a:t>
            </a:r>
            <a:r>
              <a:rPr lang="en-US" sz="2000" b="1" dirty="0" err="1" smtClean="0">
                <a:solidFill>
                  <a:schemeClr val="tx1"/>
                </a:solidFill>
              </a:rPr>
              <a:t>PetSmart</a:t>
            </a:r>
            <a:r>
              <a:rPr lang="en-US" sz="2000" b="1" dirty="0" smtClean="0">
                <a:solidFill>
                  <a:schemeClr val="tx1"/>
                </a:solidFill>
              </a:rPr>
              <a:t> Charities:</a:t>
            </a:r>
          </a:p>
          <a:p>
            <a:pPr marL="0" indent="0">
              <a:buNone/>
            </a:pPr>
            <a:endParaRPr lang="en-US" sz="1100" b="1" dirty="0" smtClean="0">
              <a:solidFill>
                <a:schemeClr val="tx1"/>
              </a:solidFill>
            </a:endParaRPr>
          </a:p>
          <a:p>
            <a:r>
              <a:rPr lang="en-US" sz="2000" dirty="0" smtClean="0">
                <a:solidFill>
                  <a:schemeClr val="tx1"/>
                </a:solidFill>
              </a:rPr>
              <a:t>Up to $100,000/yr. available for Free-roaming Cat Spay/Neuter grants (</a:t>
            </a:r>
            <a:r>
              <a:rPr lang="en-US" sz="2000" dirty="0" smtClean="0">
                <a:solidFill>
                  <a:schemeClr val="tx1"/>
                </a:solidFill>
                <a:hlinkClick r:id="rId2"/>
              </a:rPr>
              <a:t>www.petsmartcharities.org/pro</a:t>
            </a:r>
            <a:r>
              <a:rPr lang="en-US" sz="2000" dirty="0" smtClean="0">
                <a:solidFill>
                  <a:schemeClr val="tx1"/>
                </a:solidFill>
              </a:rPr>
              <a:t>) </a:t>
            </a:r>
          </a:p>
          <a:p>
            <a:endParaRPr lang="en-US" dirty="0"/>
          </a:p>
        </p:txBody>
      </p:sp>
      <p:sp>
        <p:nvSpPr>
          <p:cNvPr id="5" name="Footer Placeholder 4"/>
          <p:cNvSpPr>
            <a:spLocks noGrp="1"/>
          </p:cNvSpPr>
          <p:nvPr>
            <p:ph type="ftr" sz="quarter" idx="11"/>
          </p:nvPr>
        </p:nvSpPr>
        <p:spPr/>
        <p:txBody>
          <a:bodyPr/>
          <a:lstStyle/>
          <a:p>
            <a:r>
              <a:rPr lang="en-US" smtClean="0"/>
              <a:t>Proprietary and Confidential</a:t>
            </a:r>
            <a:endParaRPr lang="en-US"/>
          </a:p>
        </p:txBody>
      </p:sp>
      <p:sp>
        <p:nvSpPr>
          <p:cNvPr id="6" name="Slide Number Placeholder 5"/>
          <p:cNvSpPr>
            <a:spLocks noGrp="1"/>
          </p:cNvSpPr>
          <p:nvPr>
            <p:ph type="sldNum" sz="quarter" idx="12"/>
          </p:nvPr>
        </p:nvSpPr>
        <p:spPr/>
        <p:txBody>
          <a:bodyPr/>
          <a:lstStyle/>
          <a:p>
            <a:fld id="{7B3E4798-6A48-C24F-8423-189E9C0192E0}" type="slidenum">
              <a:rPr lang="en-US" smtClean="0"/>
              <a:pPr/>
              <a:t>41</a:t>
            </a:fld>
            <a:endParaRPr lang="en-US"/>
          </a:p>
        </p:txBody>
      </p:sp>
      <p:sp>
        <p:nvSpPr>
          <p:cNvPr id="7" name="TextBox 6"/>
          <p:cNvSpPr txBox="1"/>
          <p:nvPr/>
        </p:nvSpPr>
        <p:spPr>
          <a:xfrm>
            <a:off x="3904343" y="6430623"/>
            <a:ext cx="1353434" cy="369332"/>
          </a:xfrm>
          <a:prstGeom prst="rect">
            <a:avLst/>
          </a:prstGeom>
          <a:solidFill>
            <a:schemeClr val="bg1"/>
          </a:solidFill>
        </p:spPr>
        <p:txBody>
          <a:bodyPr wrap="square" rtlCol="0">
            <a:spAutoFit/>
          </a:bodyPr>
          <a:lstStyle/>
          <a:p>
            <a:endParaRPr lang="en-US" dirty="0"/>
          </a:p>
        </p:txBody>
      </p:sp>
      <p:pic>
        <p:nvPicPr>
          <p:cNvPr id="8" name="Picture 7" descr="C:\Users\Bryan\AppData\Local\Microsoft\Windows\Temporary Internet Files\Content.IE5\JJ04GMRL\MC900054870[1].wmf"/>
          <p:cNvPicPr/>
          <p:nvPr/>
        </p:nvPicPr>
        <p:blipFill>
          <a:blip r:embed="rId3">
            <a:extLst>
              <a:ext uri="{28A0092B-C50C-407E-A947-70E740481C1C}">
                <a14:useLocalDpi xmlns:a14="http://schemas.microsoft.com/office/drawing/2010/main" val="0"/>
              </a:ext>
            </a:extLst>
          </a:blip>
          <a:srcRect/>
          <a:stretch>
            <a:fillRect/>
          </a:stretch>
        </p:blipFill>
        <p:spPr bwMode="auto">
          <a:xfrm>
            <a:off x="5816799" y="5152947"/>
            <a:ext cx="2555828" cy="1716703"/>
          </a:xfrm>
          <a:prstGeom prst="rect">
            <a:avLst/>
          </a:prstGeom>
          <a:noFill/>
          <a:ln>
            <a:noFill/>
          </a:ln>
        </p:spPr>
      </p:pic>
    </p:spTree>
    <p:extLst>
      <p:ext uri="{BB962C8B-B14F-4D97-AF65-F5344CB8AC3E}">
        <p14:creationId xmlns:p14="http://schemas.microsoft.com/office/powerpoint/2010/main" val="1385075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56087"/>
            <a:ext cx="6543040" cy="761682"/>
          </a:xfrm>
        </p:spPr>
        <p:txBody>
          <a:bodyPr>
            <a:normAutofit/>
          </a:bodyPr>
          <a:lstStyle/>
          <a:p>
            <a:pPr eaLnBrk="1" hangingPunct="1">
              <a:defRPr/>
            </a:pPr>
            <a:r>
              <a:rPr lang="en-US" b="1" dirty="0" smtClean="0">
                <a:cs typeface="+mj-cs"/>
              </a:rPr>
              <a:t>Who do you make the case to?</a:t>
            </a:r>
          </a:p>
        </p:txBody>
      </p:sp>
      <p:sp>
        <p:nvSpPr>
          <p:cNvPr id="80899" name="Rectangle 3"/>
          <p:cNvSpPr>
            <a:spLocks noGrp="1" noChangeArrowheads="1"/>
          </p:cNvSpPr>
          <p:nvPr>
            <p:ph type="body" idx="1"/>
          </p:nvPr>
        </p:nvSpPr>
        <p:spPr>
          <a:xfrm>
            <a:off x="457200" y="1436156"/>
            <a:ext cx="6885296" cy="4841814"/>
          </a:xfrm>
        </p:spPr>
        <p:txBody>
          <a:bodyPr>
            <a:normAutofit/>
          </a:bodyPr>
          <a:lstStyle/>
          <a:p>
            <a:pPr marL="0" indent="0" eaLnBrk="1" hangingPunct="1">
              <a:lnSpc>
                <a:spcPct val="90000"/>
              </a:lnSpc>
              <a:buNone/>
            </a:pPr>
            <a:r>
              <a:rPr lang="en-US" sz="2400" b="1" dirty="0" smtClean="0">
                <a:solidFill>
                  <a:schemeClr val="tx1"/>
                </a:solidFill>
              </a:rPr>
              <a:t>“Climb the ladder”</a:t>
            </a:r>
          </a:p>
          <a:p>
            <a:pPr marL="0" indent="0" eaLnBrk="1" hangingPunct="1">
              <a:lnSpc>
                <a:spcPct val="90000"/>
              </a:lnSpc>
              <a:buNone/>
            </a:pPr>
            <a:endParaRPr lang="en-US" sz="1000" b="1" dirty="0" smtClean="0">
              <a:solidFill>
                <a:schemeClr val="tx1"/>
              </a:solidFill>
            </a:endParaRPr>
          </a:p>
          <a:p>
            <a:pPr>
              <a:lnSpc>
                <a:spcPct val="90000"/>
              </a:lnSpc>
            </a:pPr>
            <a:r>
              <a:rPr lang="en-US" sz="2000" dirty="0" smtClean="0">
                <a:solidFill>
                  <a:schemeClr val="tx1"/>
                </a:solidFill>
              </a:rPr>
              <a:t>Level 1 -  the agency or person most directly responsible for handling free-roaming cat issues (animal control, health department, police, sheriff).  Speak to them first.</a:t>
            </a:r>
          </a:p>
          <a:p>
            <a:pPr>
              <a:lnSpc>
                <a:spcPct val="90000"/>
              </a:lnSpc>
            </a:pPr>
            <a:endParaRPr lang="en-US" sz="1000" dirty="0" smtClean="0">
              <a:solidFill>
                <a:schemeClr val="tx1"/>
              </a:solidFill>
            </a:endParaRPr>
          </a:p>
          <a:p>
            <a:pPr>
              <a:lnSpc>
                <a:spcPct val="90000"/>
              </a:lnSpc>
            </a:pPr>
            <a:r>
              <a:rPr lang="en-US" sz="2000" dirty="0" smtClean="0">
                <a:solidFill>
                  <a:schemeClr val="tx1"/>
                </a:solidFill>
              </a:rPr>
              <a:t>Level 2 – the office of the top executive of your jurisdiction (mayor, city manager, county executive).  If you gain the support of level 1, bring them with you to level 2;  if you don’t gain their support, bring counter-arguments</a:t>
            </a:r>
          </a:p>
          <a:p>
            <a:pPr>
              <a:lnSpc>
                <a:spcPct val="90000"/>
              </a:lnSpc>
            </a:pPr>
            <a:endParaRPr lang="en-US" sz="1000" dirty="0">
              <a:solidFill>
                <a:schemeClr val="tx1"/>
              </a:solidFill>
            </a:endParaRPr>
          </a:p>
          <a:p>
            <a:pPr>
              <a:lnSpc>
                <a:spcPct val="90000"/>
              </a:lnSpc>
            </a:pPr>
            <a:r>
              <a:rPr lang="en-US" sz="2000" dirty="0" smtClean="0">
                <a:solidFill>
                  <a:schemeClr val="tx1"/>
                </a:solidFill>
              </a:rPr>
              <a:t>Level 3 – work your way up to the governing body (city or town council, county commission).</a:t>
            </a:r>
          </a:p>
          <a:p>
            <a:pPr>
              <a:lnSpc>
                <a:spcPct val="90000"/>
              </a:lnSpc>
            </a:pPr>
            <a:endParaRPr lang="en-US" sz="1000" dirty="0" smtClean="0">
              <a:solidFill>
                <a:schemeClr val="tx1"/>
              </a:solidFill>
            </a:endParaRPr>
          </a:p>
          <a:p>
            <a:pPr>
              <a:lnSpc>
                <a:spcPct val="90000"/>
              </a:lnSpc>
            </a:pPr>
            <a:r>
              <a:rPr lang="en-US" sz="2000" dirty="0" smtClean="0">
                <a:solidFill>
                  <a:schemeClr val="tx1"/>
                </a:solidFill>
              </a:rPr>
              <a:t>Look for and recruit any friendly faces along the way.</a:t>
            </a:r>
          </a:p>
          <a:p>
            <a:pPr marL="609600" indent="-609600" eaLnBrk="1" hangingPunct="1">
              <a:lnSpc>
                <a:spcPct val="90000"/>
              </a:lnSpc>
              <a:buFontTx/>
              <a:buAutoNum type="arabicPeriod"/>
            </a:pPr>
            <a:endParaRPr lang="en-US" dirty="0" smtClean="0"/>
          </a:p>
        </p:txBody>
      </p:sp>
      <p:pic>
        <p:nvPicPr>
          <p:cNvPr id="4" name="Picture 3" descr="C:\Users\Bryan\AppData\Local\Microsoft\Windows\Temporary Internet Files\Content.IE5\18JV7L9O\MC900370198[1].wmf"/>
          <p:cNvPicPr/>
          <p:nvPr/>
        </p:nvPicPr>
        <p:blipFill>
          <a:blip r:embed="rId2">
            <a:extLst>
              <a:ext uri="{28A0092B-C50C-407E-A947-70E740481C1C}">
                <a14:useLocalDpi xmlns:a14="http://schemas.microsoft.com/office/drawing/2010/main" val="0"/>
              </a:ext>
            </a:extLst>
          </a:blip>
          <a:srcRect/>
          <a:stretch>
            <a:fillRect/>
          </a:stretch>
        </p:blipFill>
        <p:spPr bwMode="auto">
          <a:xfrm>
            <a:off x="7427510" y="2702256"/>
            <a:ext cx="1425622" cy="3315056"/>
          </a:xfrm>
          <a:prstGeom prst="rect">
            <a:avLst/>
          </a:prstGeom>
          <a:noFill/>
          <a:ln>
            <a:solidFill>
              <a:schemeClr val="tx1"/>
            </a:solidFill>
          </a:ln>
        </p:spPr>
      </p:pic>
      <p:sp>
        <p:nvSpPr>
          <p:cNvPr id="5"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42</a:t>
            </a:fld>
            <a:endParaRPr lang="en-US"/>
          </a:p>
        </p:txBody>
      </p:sp>
    </p:spTree>
    <p:extLst>
      <p:ext uri="{BB962C8B-B14F-4D97-AF65-F5344CB8AC3E}">
        <p14:creationId xmlns:p14="http://schemas.microsoft.com/office/powerpoint/2010/main" val="2005152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Pilot projects</a:t>
            </a:r>
            <a:endParaRPr lang="en-US" b="1" dirty="0"/>
          </a:p>
        </p:txBody>
      </p:sp>
      <p:sp>
        <p:nvSpPr>
          <p:cNvPr id="3" name="Content Placeholder 2"/>
          <p:cNvSpPr>
            <a:spLocks noGrp="1"/>
          </p:cNvSpPr>
          <p:nvPr>
            <p:ph idx="1"/>
          </p:nvPr>
        </p:nvSpPr>
        <p:spPr>
          <a:xfrm>
            <a:off x="975815" y="1491018"/>
            <a:ext cx="7554036" cy="4525963"/>
          </a:xfrm>
        </p:spPr>
        <p:txBody>
          <a:bodyPr>
            <a:normAutofit/>
          </a:bodyPr>
          <a:lstStyle/>
          <a:p>
            <a:r>
              <a:rPr lang="en-US" sz="2000" dirty="0" smtClean="0">
                <a:solidFill>
                  <a:schemeClr val="tx1"/>
                </a:solidFill>
              </a:rPr>
              <a:t>Safe, noncommittal approach</a:t>
            </a:r>
          </a:p>
          <a:p>
            <a:endParaRPr lang="en-US" sz="1200" dirty="0" smtClean="0">
              <a:solidFill>
                <a:schemeClr val="tx1"/>
              </a:solidFill>
            </a:endParaRPr>
          </a:p>
          <a:p>
            <a:r>
              <a:rPr lang="en-US" sz="2000" dirty="0" smtClean="0">
                <a:solidFill>
                  <a:schemeClr val="tx1"/>
                </a:solidFill>
              </a:rPr>
              <a:t>Propose it if, after you’ve made your case, there is still hesitancy</a:t>
            </a:r>
          </a:p>
          <a:p>
            <a:endParaRPr lang="en-US" sz="1200" dirty="0" smtClean="0">
              <a:solidFill>
                <a:schemeClr val="tx1"/>
              </a:solidFill>
            </a:endParaRPr>
          </a:p>
          <a:p>
            <a:r>
              <a:rPr lang="en-US" sz="2000" dirty="0" smtClean="0">
                <a:solidFill>
                  <a:schemeClr val="tx1"/>
                </a:solidFill>
              </a:rPr>
              <a:t>Structure the pilot properly!!</a:t>
            </a:r>
          </a:p>
          <a:p>
            <a:pPr lvl="1"/>
            <a:r>
              <a:rPr lang="en-US" sz="2000" dirty="0" smtClean="0">
                <a:solidFill>
                  <a:schemeClr val="tx1"/>
                </a:solidFill>
              </a:rPr>
              <a:t>Involve your most reliable trappers and caretakers</a:t>
            </a:r>
          </a:p>
          <a:p>
            <a:pPr lvl="1"/>
            <a:r>
              <a:rPr lang="en-US" sz="2000" dirty="0" smtClean="0">
                <a:solidFill>
                  <a:schemeClr val="tx1"/>
                </a:solidFill>
              </a:rPr>
              <a:t>Don’t attempt a particularly difficult project, but one that will be relatively routine</a:t>
            </a:r>
          </a:p>
          <a:p>
            <a:pPr lvl="1"/>
            <a:r>
              <a:rPr lang="en-US" sz="2000" dirty="0" smtClean="0">
                <a:solidFill>
                  <a:schemeClr val="tx1"/>
                </a:solidFill>
              </a:rPr>
              <a:t>Keep good data (for preparing a report)</a:t>
            </a:r>
          </a:p>
          <a:p>
            <a:pPr lvl="1"/>
            <a:r>
              <a:rPr lang="en-US" sz="2000" dirty="0" smtClean="0">
                <a:solidFill>
                  <a:schemeClr val="tx1"/>
                </a:solidFill>
              </a:rPr>
              <a:t>Build in a direct, active role for government (e.g., transporting the cats, holding them overnight , using their veterinarian).</a:t>
            </a:r>
            <a:endParaRPr lang="en-US" sz="2000" dirty="0">
              <a:solidFill>
                <a:schemeClr val="tx1"/>
              </a:solidFill>
            </a:endParaRPr>
          </a:p>
        </p:txBody>
      </p:sp>
      <p:sp>
        <p:nvSpPr>
          <p:cNvPr id="5" name="Footer Placeholder 4"/>
          <p:cNvSpPr>
            <a:spLocks noGrp="1"/>
          </p:cNvSpPr>
          <p:nvPr>
            <p:ph type="ftr" sz="quarter" idx="11"/>
          </p:nvPr>
        </p:nvSpPr>
        <p:spPr/>
        <p:txBody>
          <a:bodyPr/>
          <a:lstStyle/>
          <a:p>
            <a:r>
              <a:rPr lang="en-US" smtClean="0"/>
              <a:t>Proprietary and Confidential</a:t>
            </a:r>
            <a:endParaRPr lang="en-US"/>
          </a:p>
        </p:txBody>
      </p:sp>
      <p:sp>
        <p:nvSpPr>
          <p:cNvPr id="6" name="Slide Number Placeholder 5"/>
          <p:cNvSpPr>
            <a:spLocks noGrp="1"/>
          </p:cNvSpPr>
          <p:nvPr>
            <p:ph type="sldNum" sz="quarter" idx="12"/>
          </p:nvPr>
        </p:nvSpPr>
        <p:spPr/>
        <p:txBody>
          <a:bodyPr/>
          <a:lstStyle/>
          <a:p>
            <a:fld id="{7B3E4798-6A48-C24F-8423-189E9C0192E0}" type="slidenum">
              <a:rPr lang="en-US" smtClean="0"/>
              <a:pPr/>
              <a:t>43</a:t>
            </a:fld>
            <a:endParaRPr lang="en-US"/>
          </a:p>
        </p:txBody>
      </p:sp>
      <p:sp>
        <p:nvSpPr>
          <p:cNvPr id="7" name="TextBox 6"/>
          <p:cNvSpPr txBox="1"/>
          <p:nvPr/>
        </p:nvSpPr>
        <p:spPr>
          <a:xfrm>
            <a:off x="3904343" y="6430623"/>
            <a:ext cx="135343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92593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87"/>
            <a:ext cx="6543040" cy="761682"/>
          </a:xfrm>
        </p:spPr>
        <p:txBody>
          <a:bodyPr>
            <a:normAutofit/>
          </a:bodyPr>
          <a:lstStyle/>
          <a:p>
            <a:r>
              <a:rPr lang="en-US" b="1" dirty="0" smtClean="0"/>
              <a:t>Have a plan for when you succeed</a:t>
            </a:r>
            <a:endParaRPr lang="en-US" dirty="0"/>
          </a:p>
        </p:txBody>
      </p:sp>
      <p:sp>
        <p:nvSpPr>
          <p:cNvPr id="3" name="Content Placeholder 2"/>
          <p:cNvSpPr>
            <a:spLocks noGrp="1"/>
          </p:cNvSpPr>
          <p:nvPr>
            <p:ph idx="1"/>
          </p:nvPr>
        </p:nvSpPr>
        <p:spPr>
          <a:xfrm>
            <a:off x="841829" y="1815493"/>
            <a:ext cx="7053942" cy="3875623"/>
          </a:xfrm>
        </p:spPr>
        <p:txBody>
          <a:bodyPr/>
          <a:lstStyle/>
          <a:p>
            <a:pPr marL="533400" indent="-533400">
              <a:lnSpc>
                <a:spcPct val="90000"/>
              </a:lnSpc>
            </a:pPr>
            <a:r>
              <a:rPr lang="en-US" sz="2000" dirty="0" smtClean="0">
                <a:solidFill>
                  <a:schemeClr val="tx1"/>
                </a:solidFill>
              </a:rPr>
              <a:t>Present a proposal for a complete TNR program, including caretaker training, trap bank, spay/neuter, etc.</a:t>
            </a:r>
          </a:p>
          <a:p>
            <a:pPr marL="533400" indent="-533400">
              <a:lnSpc>
                <a:spcPct val="90000"/>
              </a:lnSpc>
            </a:pPr>
            <a:endParaRPr lang="en-US" sz="1000" dirty="0" smtClean="0">
              <a:solidFill>
                <a:schemeClr val="tx1"/>
              </a:solidFill>
            </a:endParaRPr>
          </a:p>
          <a:p>
            <a:pPr marL="533400" indent="-533400">
              <a:lnSpc>
                <a:spcPct val="90000"/>
              </a:lnSpc>
            </a:pPr>
            <a:r>
              <a:rPr lang="en-US" sz="2000" dirty="0" smtClean="0">
                <a:solidFill>
                  <a:schemeClr val="tx1"/>
                </a:solidFill>
              </a:rPr>
              <a:t>Identify the organization, agency or volunteers that will administer the program</a:t>
            </a:r>
          </a:p>
          <a:p>
            <a:pPr marL="533400" indent="-533400">
              <a:lnSpc>
                <a:spcPct val="90000"/>
              </a:lnSpc>
            </a:pPr>
            <a:endParaRPr lang="en-US" sz="1000" dirty="0" smtClean="0">
              <a:solidFill>
                <a:schemeClr val="tx1"/>
              </a:solidFill>
            </a:endParaRPr>
          </a:p>
          <a:p>
            <a:pPr marL="533400" indent="-533400">
              <a:lnSpc>
                <a:spcPct val="90000"/>
              </a:lnSpc>
            </a:pPr>
            <a:r>
              <a:rPr lang="en-US" sz="2000" dirty="0" smtClean="0">
                <a:solidFill>
                  <a:schemeClr val="tx1"/>
                </a:solidFill>
              </a:rPr>
              <a:t>Identify funding and other resources</a:t>
            </a:r>
          </a:p>
          <a:p>
            <a:pPr marL="533400" indent="-533400">
              <a:lnSpc>
                <a:spcPct val="90000"/>
              </a:lnSpc>
            </a:pPr>
            <a:endParaRPr lang="en-US" sz="2400" dirty="0" smtClean="0"/>
          </a:p>
          <a:p>
            <a:pPr marL="533400" indent="-533400">
              <a:lnSpc>
                <a:spcPct val="90000"/>
              </a:lnSpc>
              <a:buNone/>
            </a:pPr>
            <a:r>
              <a:rPr lang="en-US" sz="2800" b="1" dirty="0" smtClean="0"/>
              <a:t>	</a:t>
            </a:r>
            <a:r>
              <a:rPr lang="en-US" sz="2400" b="1" dirty="0" smtClean="0">
                <a:solidFill>
                  <a:schemeClr val="tx1"/>
                </a:solidFill>
              </a:rPr>
              <a:t>Don’t </a:t>
            </a:r>
            <a:r>
              <a:rPr lang="en-US" altLang="ja-JP" sz="2400" b="1" dirty="0" smtClean="0">
                <a:solidFill>
                  <a:schemeClr val="tx1"/>
                </a:solidFill>
              </a:rPr>
              <a:t>persuade the municipality to try TNR and then not have anyone willing or able to do it!!</a:t>
            </a:r>
            <a:endParaRPr lang="en-US" sz="2400" b="1" dirty="0" smtClean="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7B3E4798-6A48-C24F-8423-189E9C0192E0}" type="slidenum">
              <a:rPr lang="en-US" smtClean="0"/>
              <a:pPr/>
              <a:t>44</a:t>
            </a:fld>
            <a:endParaRPr lang="en-US"/>
          </a:p>
        </p:txBody>
      </p:sp>
    </p:spTree>
    <p:extLst>
      <p:ext uri="{BB962C8B-B14F-4D97-AF65-F5344CB8AC3E}">
        <p14:creationId xmlns:p14="http://schemas.microsoft.com/office/powerpoint/2010/main" val="769778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Don’t plead for the kitties!</a:t>
            </a:r>
            <a:endParaRPr lang="en-US" b="1" dirty="0"/>
          </a:p>
        </p:txBody>
      </p:sp>
      <p:sp>
        <p:nvSpPr>
          <p:cNvPr id="3" name="Content Placeholder 2"/>
          <p:cNvSpPr>
            <a:spLocks noGrp="1"/>
          </p:cNvSpPr>
          <p:nvPr>
            <p:ph idx="1"/>
          </p:nvPr>
        </p:nvSpPr>
        <p:spPr>
          <a:xfrm>
            <a:off x="457200" y="1237344"/>
            <a:ext cx="8229600" cy="2986314"/>
          </a:xfrm>
        </p:spPr>
        <p:txBody>
          <a:bodyPr>
            <a:normAutofit/>
          </a:bodyPr>
          <a:lstStyle/>
          <a:p>
            <a:r>
              <a:rPr lang="en-US" sz="2000" dirty="0" smtClean="0">
                <a:solidFill>
                  <a:schemeClr val="tx1"/>
                </a:solidFill>
              </a:rPr>
              <a:t>Avoid emotional pleas on behalf of the cats – remember the job of government officials is about public welfare, not animal welfare</a:t>
            </a:r>
          </a:p>
          <a:p>
            <a:endParaRPr lang="en-US" sz="1000" dirty="0" smtClean="0">
              <a:solidFill>
                <a:schemeClr val="tx1"/>
              </a:solidFill>
            </a:endParaRPr>
          </a:p>
          <a:p>
            <a:r>
              <a:rPr lang="en-US" sz="2000" dirty="0" smtClean="0">
                <a:solidFill>
                  <a:schemeClr val="tx1"/>
                </a:solidFill>
              </a:rPr>
              <a:t>Present as a “cat population control expert” NOT a “cat lover”</a:t>
            </a:r>
          </a:p>
          <a:p>
            <a:endParaRPr lang="en-US" sz="1000" dirty="0" smtClean="0">
              <a:solidFill>
                <a:schemeClr val="tx1"/>
              </a:solidFill>
            </a:endParaRPr>
          </a:p>
          <a:p>
            <a:r>
              <a:rPr lang="en-US" sz="2000" dirty="0" smtClean="0">
                <a:solidFill>
                  <a:schemeClr val="tx1"/>
                </a:solidFill>
              </a:rPr>
              <a:t>Dress professionally (to the standard of your audience)</a:t>
            </a:r>
          </a:p>
          <a:p>
            <a:endParaRPr lang="en-US" sz="1000" dirty="0" smtClean="0">
              <a:solidFill>
                <a:schemeClr val="tx1"/>
              </a:solidFill>
            </a:endParaRPr>
          </a:p>
          <a:p>
            <a:r>
              <a:rPr lang="en-US" sz="2000" dirty="0" smtClean="0">
                <a:solidFill>
                  <a:schemeClr val="tx1"/>
                </a:solidFill>
              </a:rPr>
              <a:t>Leave the sweater with the paw prints at home!</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3E4798-6A48-C24F-8423-189E9C0192E0}" type="slidenum">
              <a:rPr lang="en-US" smtClean="0"/>
              <a:pPr/>
              <a:t>45</a:t>
            </a:fld>
            <a:endParaRPr lang="en-US"/>
          </a:p>
        </p:txBody>
      </p:sp>
      <p:pic>
        <p:nvPicPr>
          <p:cNvPr id="7" name="Picture 6" descr="C:\Users\Bryan\AppData\Local\Microsoft\Windows\Temporary Internet Files\Content.IE5\VVAMREYF\MC900154834[1].wmf"/>
          <p:cNvPicPr/>
          <p:nvPr/>
        </p:nvPicPr>
        <p:blipFill>
          <a:blip r:embed="rId2">
            <a:extLst>
              <a:ext uri="{28A0092B-C50C-407E-A947-70E740481C1C}">
                <a14:useLocalDpi xmlns:a14="http://schemas.microsoft.com/office/drawing/2010/main" val="0"/>
              </a:ext>
            </a:extLst>
          </a:blip>
          <a:srcRect/>
          <a:stretch>
            <a:fillRect/>
          </a:stretch>
        </p:blipFill>
        <p:spPr bwMode="auto">
          <a:xfrm>
            <a:off x="5787571" y="3833360"/>
            <a:ext cx="1531257" cy="2730046"/>
          </a:xfrm>
          <a:prstGeom prst="rect">
            <a:avLst/>
          </a:prstGeom>
          <a:noFill/>
          <a:ln>
            <a:noFill/>
          </a:ln>
        </p:spPr>
      </p:pic>
      <p:pic>
        <p:nvPicPr>
          <p:cNvPr id="8" name="Picture 7" descr="C:\Program Files (x86)\Microsoft Office\MEDIA\CAGCAT10\j0186348.wmf"/>
          <p:cNvPicPr/>
          <p:nvPr/>
        </p:nvPicPr>
        <p:blipFill>
          <a:blip r:embed="rId3">
            <a:extLst>
              <a:ext uri="{28A0092B-C50C-407E-A947-70E740481C1C}">
                <a14:useLocalDpi xmlns:a14="http://schemas.microsoft.com/office/drawing/2010/main" val="0"/>
              </a:ext>
            </a:extLst>
          </a:blip>
          <a:srcRect/>
          <a:stretch>
            <a:fillRect/>
          </a:stretch>
        </p:blipFill>
        <p:spPr bwMode="auto">
          <a:xfrm>
            <a:off x="1977593" y="3966143"/>
            <a:ext cx="1814241" cy="2464480"/>
          </a:xfrm>
          <a:prstGeom prst="rect">
            <a:avLst/>
          </a:prstGeom>
          <a:noFill/>
          <a:ln>
            <a:noFill/>
          </a:ln>
        </p:spPr>
      </p:pic>
      <p:sp>
        <p:nvSpPr>
          <p:cNvPr id="9" name="TextBox 8"/>
          <p:cNvSpPr txBox="1"/>
          <p:nvPr/>
        </p:nvSpPr>
        <p:spPr>
          <a:xfrm>
            <a:off x="1190171" y="4746171"/>
            <a:ext cx="787422" cy="369332"/>
          </a:xfrm>
          <a:prstGeom prst="rect">
            <a:avLst/>
          </a:prstGeom>
          <a:noFill/>
        </p:spPr>
        <p:txBody>
          <a:bodyPr wrap="square" rtlCol="0">
            <a:spAutoFit/>
          </a:bodyPr>
          <a:lstStyle/>
          <a:p>
            <a:r>
              <a:rPr lang="en-US" b="1" dirty="0" smtClean="0"/>
              <a:t>YES</a:t>
            </a:r>
            <a:endParaRPr lang="en-US" b="1" dirty="0"/>
          </a:p>
        </p:txBody>
      </p:sp>
      <p:sp>
        <p:nvSpPr>
          <p:cNvPr id="10" name="TextBox 9"/>
          <p:cNvSpPr txBox="1"/>
          <p:nvPr/>
        </p:nvSpPr>
        <p:spPr>
          <a:xfrm>
            <a:off x="5257777" y="5544457"/>
            <a:ext cx="529794" cy="369332"/>
          </a:xfrm>
          <a:prstGeom prst="rect">
            <a:avLst/>
          </a:prstGeom>
          <a:noFill/>
        </p:spPr>
        <p:txBody>
          <a:bodyPr wrap="square" rtlCol="0">
            <a:spAutoFit/>
          </a:bodyPr>
          <a:lstStyle/>
          <a:p>
            <a:r>
              <a:rPr lang="en-US" b="1" dirty="0" smtClean="0"/>
              <a:t>NO</a:t>
            </a:r>
            <a:endParaRPr lang="en-US" b="1" dirty="0"/>
          </a:p>
        </p:txBody>
      </p:sp>
    </p:spTree>
    <p:extLst>
      <p:ext uri="{BB962C8B-B14F-4D97-AF65-F5344CB8AC3E}">
        <p14:creationId xmlns:p14="http://schemas.microsoft.com/office/powerpoint/2010/main" val="4140624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573206" y="1520594"/>
            <a:ext cx="8338782" cy="5203372"/>
          </a:xfrm>
        </p:spPr>
        <p:txBody>
          <a:bodyPr>
            <a:normAutofit/>
          </a:bodyPr>
          <a:lstStyle/>
          <a:p>
            <a:pPr lvl="0"/>
            <a:r>
              <a:rPr lang="en-US" sz="2000" b="1" i="1" dirty="0" smtClean="0">
                <a:solidFill>
                  <a:schemeClr val="tx1"/>
                </a:solidFill>
              </a:rPr>
              <a:t>Managing Community Cats: A Guide for Municipal </a:t>
            </a:r>
            <a:r>
              <a:rPr lang="en-US" sz="2000" b="1" i="1" dirty="0">
                <a:solidFill>
                  <a:schemeClr val="tx1"/>
                </a:solidFill>
              </a:rPr>
              <a:t>L</a:t>
            </a:r>
            <a:r>
              <a:rPr lang="en-US" sz="2000" b="1" i="1" dirty="0" smtClean="0">
                <a:solidFill>
                  <a:schemeClr val="tx1"/>
                </a:solidFill>
              </a:rPr>
              <a:t>eaders</a:t>
            </a:r>
            <a:endParaRPr lang="en-US" sz="2000" dirty="0" smtClean="0">
              <a:solidFill>
                <a:schemeClr val="tx1"/>
              </a:solidFill>
            </a:endParaRPr>
          </a:p>
          <a:p>
            <a:pPr marL="0" lvl="0" indent="0">
              <a:buNone/>
            </a:pPr>
            <a:r>
              <a:rPr lang="en-US" dirty="0" smtClean="0">
                <a:solidFill>
                  <a:schemeClr val="tx1"/>
                </a:solidFill>
              </a:rPr>
              <a:t>	by The Humane Society of the United States</a:t>
            </a:r>
          </a:p>
          <a:p>
            <a:pPr marL="0" lvl="0" indent="0">
              <a:buNone/>
            </a:pPr>
            <a:r>
              <a:rPr lang="en-US" dirty="0" smtClean="0">
                <a:solidFill>
                  <a:schemeClr val="tx1"/>
                </a:solidFill>
                <a:hlinkClick r:id="rId2"/>
              </a:rPr>
              <a:t>www.animalsheltering.org</a:t>
            </a:r>
            <a:r>
              <a:rPr lang="en-US" dirty="0" smtClean="0">
                <a:solidFill>
                  <a:schemeClr val="tx1"/>
                </a:solidFill>
              </a:rPr>
              <a:t> </a:t>
            </a:r>
          </a:p>
          <a:p>
            <a:pPr marL="0" lvl="0" indent="0">
              <a:buNone/>
            </a:pPr>
            <a:endParaRPr lang="en-US" dirty="0">
              <a:solidFill>
                <a:schemeClr val="tx1"/>
              </a:solidFill>
            </a:endParaRPr>
          </a:p>
          <a:p>
            <a:r>
              <a:rPr lang="en-US" b="1" i="1" dirty="0">
                <a:solidFill>
                  <a:schemeClr val="tx1"/>
                </a:solidFill>
              </a:rPr>
              <a:t>“</a:t>
            </a:r>
            <a:r>
              <a:rPr lang="en-US" sz="2000" b="1" i="1" dirty="0">
                <a:solidFill>
                  <a:schemeClr val="tx1"/>
                </a:solidFill>
              </a:rPr>
              <a:t>Trap-Neuter-Return: Fixing Feral Cat Overpopulation</a:t>
            </a:r>
            <a:r>
              <a:rPr lang="en-US" sz="2000" dirty="0">
                <a:solidFill>
                  <a:schemeClr val="tx1"/>
                </a:solidFill>
              </a:rPr>
              <a:t>” </a:t>
            </a:r>
          </a:p>
          <a:p>
            <a:pPr marL="0" indent="0">
              <a:buNone/>
            </a:pPr>
            <a:r>
              <a:rPr lang="en-US" dirty="0" smtClean="0">
                <a:solidFill>
                  <a:schemeClr val="tx1"/>
                </a:solidFill>
              </a:rPr>
              <a:t>	by </a:t>
            </a:r>
            <a:r>
              <a:rPr lang="en-US" dirty="0">
                <a:solidFill>
                  <a:schemeClr val="tx1"/>
                </a:solidFill>
              </a:rPr>
              <a:t>The Humane Society of the United States (video, 16 min.)</a:t>
            </a:r>
          </a:p>
          <a:p>
            <a:pPr marL="0" indent="0">
              <a:buNone/>
            </a:pPr>
            <a:r>
              <a:rPr lang="en-US" dirty="0">
                <a:solidFill>
                  <a:schemeClr val="tx1"/>
                </a:solidFill>
                <a:hlinkClick r:id="rId3"/>
              </a:rPr>
              <a:t>www.youtube.com/watch?v=fTCTuJRkvng</a:t>
            </a:r>
            <a:r>
              <a:rPr lang="en-US" dirty="0">
                <a:solidFill>
                  <a:schemeClr val="tx1"/>
                </a:solidFill>
              </a:rPr>
              <a:t> </a:t>
            </a:r>
          </a:p>
          <a:p>
            <a:pPr marL="0" lvl="0" indent="0">
              <a:buNone/>
            </a:pPr>
            <a:endParaRPr lang="en-US" sz="1000" dirty="0" smtClean="0">
              <a:solidFill>
                <a:schemeClr val="tx1"/>
              </a:solidFill>
            </a:endParaRPr>
          </a:p>
          <a:p>
            <a:pPr marL="0" indent="0">
              <a:buNone/>
            </a:pPr>
            <a:endParaRPr lang="en-US" sz="1100" dirty="0">
              <a:solidFill>
                <a:schemeClr val="tx1"/>
              </a:solidFill>
            </a:endParaRPr>
          </a:p>
          <a:p>
            <a:pPr lvl="0"/>
            <a:r>
              <a:rPr lang="en-US" sz="2000" b="1" i="1" dirty="0" smtClean="0">
                <a:solidFill>
                  <a:schemeClr val="tx1"/>
                </a:solidFill>
              </a:rPr>
              <a:t>“What is Trap-Neuter-Return?” </a:t>
            </a:r>
            <a:r>
              <a:rPr lang="en-US" sz="2000" dirty="0" smtClean="0">
                <a:solidFill>
                  <a:schemeClr val="tx1"/>
                </a:solidFill>
              </a:rPr>
              <a:t>(Neighborhood Cats TNR Handbook 2d </a:t>
            </a:r>
            <a:r>
              <a:rPr lang="en-US" sz="2000" dirty="0" err="1" smtClean="0">
                <a:solidFill>
                  <a:schemeClr val="tx1"/>
                </a:solidFill>
              </a:rPr>
              <a:t>ed</a:t>
            </a:r>
            <a:r>
              <a:rPr lang="en-US" sz="2000" dirty="0" smtClean="0">
                <a:solidFill>
                  <a:schemeClr val="tx1"/>
                </a:solidFill>
              </a:rPr>
              <a:t>, Chapter 2)</a:t>
            </a:r>
          </a:p>
          <a:p>
            <a:pPr marL="0" lvl="0" indent="0">
              <a:buNone/>
            </a:pPr>
            <a:r>
              <a:rPr lang="en-US" dirty="0" smtClean="0">
                <a:solidFill>
                  <a:schemeClr val="tx1"/>
                </a:solidFill>
              </a:rPr>
              <a:t>	by Neighborhood Cats </a:t>
            </a:r>
            <a:r>
              <a:rPr lang="en-US" dirty="0" smtClean="0">
                <a:solidFill>
                  <a:schemeClr val="tx1"/>
                </a:solidFill>
                <a:hlinkClick r:id="rId4"/>
              </a:rPr>
              <a:t>www.neighborhoodcats.org/RESOURCES_BOOKS_AND_VIDEOS</a:t>
            </a:r>
            <a:r>
              <a:rPr lang="en-US" dirty="0" smtClean="0">
                <a:solidFill>
                  <a:schemeClr val="tx1"/>
                </a:solidFill>
              </a:rPr>
              <a:t> </a:t>
            </a:r>
          </a:p>
          <a:p>
            <a:pPr marL="0" lvl="0" indent="0">
              <a:buNone/>
            </a:pPr>
            <a:endParaRPr lang="en-US" sz="1100" dirty="0" smtClean="0">
              <a:solidFill>
                <a:schemeClr val="tx1"/>
              </a:solidFill>
            </a:endParaRPr>
          </a:p>
          <a:p>
            <a:pPr marL="0" indent="0">
              <a:buNone/>
            </a:pPr>
            <a:endParaRPr lang="en-US" sz="1100" dirty="0" smtClean="0">
              <a:solidFill>
                <a:schemeClr val="tx1"/>
              </a:solidFill>
            </a:endParaRPr>
          </a:p>
          <a:p>
            <a:pPr marL="0" indent="0">
              <a:buNone/>
            </a:pPr>
            <a:endParaRPr lang="en-US" sz="1100" dirty="0">
              <a:solidFill>
                <a:schemeClr val="tx1"/>
              </a:solidFill>
            </a:endParaRPr>
          </a:p>
          <a:p>
            <a:endParaRPr lang="en-US" dirty="0"/>
          </a:p>
          <a:p>
            <a:endParaRPr lang="en-US" dirty="0"/>
          </a:p>
        </p:txBody>
      </p:sp>
      <p:sp>
        <p:nvSpPr>
          <p:cNvPr id="6" name="Slide Number Placeholder 5"/>
          <p:cNvSpPr>
            <a:spLocks noGrp="1"/>
          </p:cNvSpPr>
          <p:nvPr>
            <p:ph type="sldNum" sz="quarter" idx="12"/>
          </p:nvPr>
        </p:nvSpPr>
        <p:spPr/>
        <p:txBody>
          <a:bodyPr/>
          <a:lstStyle/>
          <a:p>
            <a:fld id="{7B3E4798-6A48-C24F-8423-189E9C0192E0}" type="slidenum">
              <a:rPr lang="en-US" smtClean="0"/>
              <a:pPr/>
              <a:t>46</a:t>
            </a:fld>
            <a:endParaRPr lang="en-US"/>
          </a:p>
        </p:txBody>
      </p:sp>
    </p:spTree>
    <p:extLst>
      <p:ext uri="{BB962C8B-B14F-4D97-AF65-F5344CB8AC3E}">
        <p14:creationId xmlns:p14="http://schemas.microsoft.com/office/powerpoint/2010/main" val="34738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6248400" y="3581400"/>
            <a:ext cx="123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800">
              <a:latin typeface="Arial" charset="0"/>
              <a:ea typeface="ＭＳ Ｐゴシック" charset="0"/>
            </a:endParaRPr>
          </a:p>
        </p:txBody>
      </p:sp>
      <p:sp>
        <p:nvSpPr>
          <p:cNvPr id="73734" name="Rectangle 6"/>
          <p:cNvSpPr>
            <a:spLocks noGrp="1" noChangeArrowheads="1"/>
          </p:cNvSpPr>
          <p:nvPr>
            <p:ph type="body" idx="1"/>
          </p:nvPr>
        </p:nvSpPr>
        <p:spPr>
          <a:xfrm>
            <a:off x="393031" y="1821901"/>
            <a:ext cx="3549474" cy="3820278"/>
          </a:xfrm>
        </p:spPr>
        <p:txBody>
          <a:bodyPr>
            <a:normAutofit/>
          </a:bodyPr>
          <a:lstStyle/>
          <a:p>
            <a:pPr eaLnBrk="1" hangingPunct="1">
              <a:lnSpc>
                <a:spcPct val="90000"/>
              </a:lnSpc>
              <a:buFont typeface="Arial" pitchFamily="34" charset="0"/>
              <a:buChar char="•"/>
            </a:pPr>
            <a:r>
              <a:rPr lang="en-US" sz="2000" dirty="0" smtClean="0">
                <a:solidFill>
                  <a:schemeClr val="tx1"/>
                </a:solidFill>
              </a:rPr>
              <a:t>Rabies</a:t>
            </a:r>
          </a:p>
          <a:p>
            <a:pPr eaLnBrk="1" hangingPunct="1">
              <a:lnSpc>
                <a:spcPct val="90000"/>
              </a:lnSpc>
              <a:buFont typeface="Arial" pitchFamily="34" charset="0"/>
              <a:buChar char="•"/>
            </a:pPr>
            <a:endParaRPr lang="en-US" sz="1200" dirty="0">
              <a:solidFill>
                <a:schemeClr val="tx1"/>
              </a:solidFill>
            </a:endParaRPr>
          </a:p>
          <a:p>
            <a:pPr eaLnBrk="1" hangingPunct="1">
              <a:lnSpc>
                <a:spcPct val="90000"/>
              </a:lnSpc>
              <a:buFont typeface="Arial" pitchFamily="34" charset="0"/>
              <a:buChar char="•"/>
            </a:pPr>
            <a:r>
              <a:rPr lang="en-US" sz="2000" dirty="0" smtClean="0">
                <a:solidFill>
                  <a:schemeClr val="tx1"/>
                </a:solidFill>
              </a:rPr>
              <a:t>Other zoonotic diseases &amp; parasite</a:t>
            </a:r>
            <a:r>
              <a:rPr lang="en-US" sz="2200" dirty="0" smtClean="0">
                <a:solidFill>
                  <a:schemeClr val="tx1"/>
                </a:solidFill>
              </a:rPr>
              <a:t>s</a:t>
            </a:r>
          </a:p>
          <a:p>
            <a:pPr marL="609600" indent="-609600" eaLnBrk="1" hangingPunct="1">
              <a:lnSpc>
                <a:spcPct val="90000"/>
              </a:lnSpc>
            </a:pPr>
            <a:endParaRPr lang="en-US" sz="1200" dirty="0" smtClean="0">
              <a:solidFill>
                <a:schemeClr val="tx1"/>
              </a:solidFill>
            </a:endParaRPr>
          </a:p>
          <a:p>
            <a:pPr>
              <a:lnSpc>
                <a:spcPct val="90000"/>
              </a:lnSpc>
            </a:pPr>
            <a:r>
              <a:rPr lang="en-US" altLang="ja-JP" sz="2000" dirty="0" smtClean="0">
                <a:solidFill>
                  <a:schemeClr val="tx1"/>
                </a:solidFill>
              </a:rPr>
              <a:t>Quality of life complaints </a:t>
            </a:r>
          </a:p>
          <a:p>
            <a:pPr marL="0" indent="0">
              <a:lnSpc>
                <a:spcPct val="90000"/>
              </a:lnSpc>
              <a:buNone/>
            </a:pPr>
            <a:r>
              <a:rPr lang="en-US" altLang="ja-JP" sz="2000" dirty="0">
                <a:solidFill>
                  <a:schemeClr val="tx1"/>
                </a:solidFill>
              </a:rPr>
              <a:t>	</a:t>
            </a:r>
            <a:r>
              <a:rPr lang="en-US" altLang="ja-JP" sz="2000" dirty="0" smtClean="0">
                <a:solidFill>
                  <a:schemeClr val="tx1"/>
                </a:solidFill>
              </a:rPr>
              <a:t>- odor</a:t>
            </a:r>
          </a:p>
          <a:p>
            <a:pPr marL="0" indent="0">
              <a:lnSpc>
                <a:spcPct val="90000"/>
              </a:lnSpc>
              <a:buNone/>
            </a:pPr>
            <a:r>
              <a:rPr lang="en-US" altLang="ja-JP" sz="2000" dirty="0">
                <a:solidFill>
                  <a:schemeClr val="tx1"/>
                </a:solidFill>
              </a:rPr>
              <a:t>	</a:t>
            </a:r>
            <a:r>
              <a:rPr lang="en-US" altLang="ja-JP" sz="2000" dirty="0" smtClean="0">
                <a:solidFill>
                  <a:schemeClr val="tx1"/>
                </a:solidFill>
              </a:rPr>
              <a:t>- noise</a:t>
            </a:r>
          </a:p>
          <a:p>
            <a:pPr marL="0" indent="0">
              <a:lnSpc>
                <a:spcPct val="90000"/>
              </a:lnSpc>
              <a:buNone/>
            </a:pPr>
            <a:r>
              <a:rPr lang="en-US" altLang="ja-JP" sz="2000" dirty="0">
                <a:solidFill>
                  <a:schemeClr val="tx1"/>
                </a:solidFill>
              </a:rPr>
              <a:t>	</a:t>
            </a:r>
            <a:r>
              <a:rPr lang="en-US" altLang="ja-JP" sz="2000" dirty="0" smtClean="0">
                <a:solidFill>
                  <a:schemeClr val="tx1"/>
                </a:solidFill>
              </a:rPr>
              <a:t>- property damage 	</a:t>
            </a:r>
          </a:p>
          <a:p>
            <a:pPr marL="0" indent="0">
              <a:lnSpc>
                <a:spcPct val="90000"/>
              </a:lnSpc>
              <a:buNone/>
            </a:pPr>
            <a:r>
              <a:rPr lang="en-US" altLang="ja-JP" sz="2000" dirty="0">
                <a:solidFill>
                  <a:schemeClr val="tx1"/>
                </a:solidFill>
              </a:rPr>
              <a:t> </a:t>
            </a:r>
            <a:r>
              <a:rPr lang="en-US" altLang="ja-JP" sz="2000" dirty="0" smtClean="0">
                <a:solidFill>
                  <a:schemeClr val="tx1"/>
                </a:solidFill>
              </a:rPr>
              <a:t>      - unsanitary conditions</a:t>
            </a:r>
          </a:p>
          <a:p>
            <a:pPr marL="609600" indent="-609600" eaLnBrk="1" hangingPunct="1">
              <a:lnSpc>
                <a:spcPct val="90000"/>
              </a:lnSpc>
            </a:pPr>
            <a:endParaRPr lang="en-US" altLang="ja-JP" sz="1200" dirty="0" smtClean="0">
              <a:solidFill>
                <a:schemeClr val="tx1"/>
              </a:solidFill>
            </a:endParaRPr>
          </a:p>
          <a:p>
            <a:pPr>
              <a:lnSpc>
                <a:spcPct val="90000"/>
              </a:lnSpc>
            </a:pPr>
            <a:r>
              <a:rPr lang="en-US" altLang="ja-JP" sz="2000" dirty="0" smtClean="0">
                <a:solidFill>
                  <a:schemeClr val="tx1"/>
                </a:solidFill>
              </a:rPr>
              <a:t>Investigation costs</a:t>
            </a:r>
          </a:p>
          <a:p>
            <a:pPr marL="609600" indent="-609600" eaLnBrk="1" hangingPunct="1">
              <a:lnSpc>
                <a:spcPct val="90000"/>
              </a:lnSpc>
              <a:buFontTx/>
              <a:buNone/>
            </a:pPr>
            <a:endParaRPr lang="en-US" sz="2400" dirty="0" smtClean="0"/>
          </a:p>
          <a:p>
            <a:pPr marL="609600" indent="-609600" eaLnBrk="1" hangingPunct="1">
              <a:lnSpc>
                <a:spcPct val="90000"/>
              </a:lnSpc>
              <a:buFontTx/>
              <a:buNone/>
            </a:pPr>
            <a:endParaRPr lang="en-US" sz="2400" i="1" dirty="0" smtClean="0"/>
          </a:p>
        </p:txBody>
      </p:sp>
      <p:sp>
        <p:nvSpPr>
          <p:cNvPr id="4" name="TextBox 3"/>
          <p:cNvSpPr txBox="1"/>
          <p:nvPr/>
        </p:nvSpPr>
        <p:spPr>
          <a:xfrm>
            <a:off x="393031" y="422524"/>
            <a:ext cx="5855369" cy="461665"/>
          </a:xfrm>
          <a:prstGeom prst="rect">
            <a:avLst/>
          </a:prstGeom>
          <a:noFill/>
        </p:spPr>
        <p:txBody>
          <a:bodyPr wrap="square" rtlCol="0">
            <a:spAutoFit/>
          </a:bodyPr>
          <a:lstStyle/>
          <a:p>
            <a:r>
              <a:rPr lang="en-US" sz="2400" b="1" dirty="0" smtClean="0">
                <a:solidFill>
                  <a:schemeClr val="accent6">
                    <a:lumMod val="50000"/>
                  </a:schemeClr>
                </a:solidFill>
              </a:rPr>
              <a:t>Municipal </a:t>
            </a:r>
            <a:r>
              <a:rPr lang="en-US" sz="2400" b="1" dirty="0">
                <a:solidFill>
                  <a:schemeClr val="accent6">
                    <a:lumMod val="50000"/>
                  </a:schemeClr>
                </a:solidFill>
              </a:rPr>
              <a:t>interests:  </a:t>
            </a:r>
            <a:r>
              <a:rPr lang="en-US" sz="2400" b="1" dirty="0" smtClean="0">
                <a:solidFill>
                  <a:schemeClr val="accent6">
                    <a:lumMod val="50000"/>
                  </a:schemeClr>
                </a:solidFill>
              </a:rPr>
              <a:t>public health</a:t>
            </a:r>
            <a:endParaRPr lang="en-US" sz="2400" dirty="0">
              <a:solidFill>
                <a:schemeClr val="accent6">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48" y="1858628"/>
            <a:ext cx="4378460" cy="3641420"/>
          </a:xfrm>
          <a:prstGeom prst="rect">
            <a:avLst/>
          </a:prstGeom>
          <a:ln>
            <a:solidFill>
              <a:schemeClr val="tx2">
                <a:lumMod val="75000"/>
                <a:lumOff val="25000"/>
              </a:schemeClr>
            </a:solidFill>
          </a:ln>
        </p:spPr>
      </p:pic>
      <p:sp>
        <p:nvSpPr>
          <p:cNvPr id="7"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304800"/>
            <a:ext cx="8229600" cy="685800"/>
          </a:xfrm>
        </p:spPr>
        <p:txBody>
          <a:bodyPr>
            <a:normAutofit/>
          </a:bodyPr>
          <a:lstStyle/>
          <a:p>
            <a:pPr eaLnBrk="1" hangingPunct="1">
              <a:defRPr/>
            </a:pPr>
            <a:r>
              <a:rPr lang="en-US" b="1" dirty="0" smtClean="0">
                <a:cs typeface="+mj-cs"/>
              </a:rPr>
              <a:t>Municipal interests: wildlife</a:t>
            </a:r>
          </a:p>
        </p:txBody>
      </p:sp>
      <p:sp>
        <p:nvSpPr>
          <p:cNvPr id="76803" name="Rectangle 3"/>
          <p:cNvSpPr>
            <a:spLocks noGrp="1" noChangeArrowheads="1"/>
          </p:cNvSpPr>
          <p:nvPr>
            <p:ph type="body" idx="1"/>
          </p:nvPr>
        </p:nvSpPr>
        <p:spPr>
          <a:xfrm>
            <a:off x="1134978" y="1612232"/>
            <a:ext cx="6757737" cy="1792705"/>
          </a:xfrm>
        </p:spPr>
        <p:txBody>
          <a:bodyPr>
            <a:normAutofit/>
          </a:bodyPr>
          <a:lstStyle/>
          <a:p>
            <a:pPr>
              <a:lnSpc>
                <a:spcPct val="90000"/>
              </a:lnSpc>
            </a:pPr>
            <a:r>
              <a:rPr lang="en-US" sz="2000" dirty="0" smtClean="0">
                <a:solidFill>
                  <a:schemeClr val="tx1"/>
                </a:solidFill>
              </a:rPr>
              <a:t>Predation</a:t>
            </a:r>
          </a:p>
          <a:p>
            <a:pPr>
              <a:lnSpc>
                <a:spcPct val="90000"/>
              </a:lnSpc>
            </a:pPr>
            <a:endParaRPr lang="en-US" sz="1000" dirty="0">
              <a:solidFill>
                <a:schemeClr val="tx1"/>
              </a:solidFill>
            </a:endParaRPr>
          </a:p>
          <a:p>
            <a:pPr>
              <a:lnSpc>
                <a:spcPct val="90000"/>
              </a:lnSpc>
            </a:pPr>
            <a:r>
              <a:rPr lang="en-US" sz="2000" dirty="0" smtClean="0">
                <a:solidFill>
                  <a:schemeClr val="tx1"/>
                </a:solidFill>
              </a:rPr>
              <a:t>Competition</a:t>
            </a:r>
          </a:p>
          <a:p>
            <a:pPr>
              <a:lnSpc>
                <a:spcPct val="90000"/>
              </a:lnSpc>
            </a:pPr>
            <a:endParaRPr lang="en-US" sz="1000" dirty="0">
              <a:solidFill>
                <a:schemeClr val="tx1"/>
              </a:solidFill>
            </a:endParaRPr>
          </a:p>
          <a:p>
            <a:pPr>
              <a:lnSpc>
                <a:spcPct val="90000"/>
              </a:lnSpc>
            </a:pPr>
            <a:r>
              <a:rPr lang="en-US" sz="2000" dirty="0">
                <a:solidFill>
                  <a:schemeClr val="tx1"/>
                </a:solidFill>
              </a:rPr>
              <a:t>Potentially devastating impact on </a:t>
            </a:r>
            <a:r>
              <a:rPr lang="en-US" sz="2000" dirty="0" smtClean="0">
                <a:solidFill>
                  <a:schemeClr val="tx1"/>
                </a:solidFill>
              </a:rPr>
              <a:t>rare </a:t>
            </a:r>
            <a:r>
              <a:rPr lang="en-US" sz="2000" dirty="0">
                <a:solidFill>
                  <a:schemeClr val="tx1"/>
                </a:solidFill>
              </a:rPr>
              <a:t>species vulnerable to cat attacks</a:t>
            </a:r>
          </a:p>
        </p:txBody>
      </p:sp>
      <p:pic>
        <p:nvPicPr>
          <p:cNvPr id="5" name="Picture 4" descr="Alabama beach 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252" y="3984677"/>
            <a:ext cx="3290888" cy="1976438"/>
          </a:xfrm>
          <a:prstGeom prst="rect">
            <a:avLst/>
          </a:prstGeom>
          <a:noFill/>
          <a:ln w="1270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pipping-plover-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966" y="3530501"/>
            <a:ext cx="3144838" cy="2409825"/>
          </a:xfrm>
          <a:prstGeom prst="rect">
            <a:avLst/>
          </a:prstGeom>
          <a:noFill/>
          <a:ln w="1270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4043" y="5988436"/>
            <a:ext cx="2021305" cy="307777"/>
          </a:xfrm>
          <a:prstGeom prst="rect">
            <a:avLst/>
          </a:prstGeom>
          <a:noFill/>
        </p:spPr>
        <p:txBody>
          <a:bodyPr wrap="square" rtlCol="0">
            <a:spAutoFit/>
          </a:bodyPr>
          <a:lstStyle/>
          <a:p>
            <a:r>
              <a:rPr lang="en-US" sz="1400" dirty="0" smtClean="0"/>
              <a:t>Alabama beach mouse</a:t>
            </a:r>
            <a:endParaRPr lang="en-US" sz="1400" dirty="0"/>
          </a:p>
        </p:txBody>
      </p:sp>
      <p:sp>
        <p:nvSpPr>
          <p:cNvPr id="8" name="TextBox 7"/>
          <p:cNvSpPr txBox="1"/>
          <p:nvPr/>
        </p:nvSpPr>
        <p:spPr>
          <a:xfrm>
            <a:off x="6240964" y="5961115"/>
            <a:ext cx="1278774" cy="307777"/>
          </a:xfrm>
          <a:prstGeom prst="rect">
            <a:avLst/>
          </a:prstGeom>
          <a:noFill/>
        </p:spPr>
        <p:txBody>
          <a:bodyPr wrap="square" rtlCol="0">
            <a:spAutoFit/>
          </a:bodyPr>
          <a:lstStyle/>
          <a:p>
            <a:r>
              <a:rPr lang="en-US" sz="1400" dirty="0" smtClean="0"/>
              <a:t>Piping plover</a:t>
            </a:r>
            <a:endParaRPr lang="en-US" sz="1400" dirty="0"/>
          </a:p>
        </p:txBody>
      </p:sp>
      <p:sp>
        <p:nvSpPr>
          <p:cNvPr id="10"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304800"/>
            <a:ext cx="8229600" cy="685800"/>
          </a:xfrm>
        </p:spPr>
        <p:txBody>
          <a:bodyPr>
            <a:normAutofit/>
          </a:bodyPr>
          <a:lstStyle/>
          <a:p>
            <a:pPr eaLnBrk="1" hangingPunct="1">
              <a:defRPr/>
            </a:pPr>
            <a:r>
              <a:rPr lang="en-US" b="1" dirty="0" smtClean="0">
                <a:cs typeface="+mj-cs"/>
              </a:rPr>
              <a:t>Municipal interests: animal welfare</a:t>
            </a:r>
          </a:p>
        </p:txBody>
      </p:sp>
      <p:sp>
        <p:nvSpPr>
          <p:cNvPr id="76803" name="Rectangle 3"/>
          <p:cNvSpPr>
            <a:spLocks noGrp="1" noChangeArrowheads="1"/>
          </p:cNvSpPr>
          <p:nvPr>
            <p:ph type="body" idx="1"/>
          </p:nvPr>
        </p:nvSpPr>
        <p:spPr>
          <a:xfrm>
            <a:off x="819943" y="1503490"/>
            <a:ext cx="7790657" cy="1792705"/>
          </a:xfrm>
        </p:spPr>
        <p:txBody>
          <a:bodyPr>
            <a:normAutofit/>
          </a:bodyPr>
          <a:lstStyle/>
          <a:p>
            <a:pPr>
              <a:lnSpc>
                <a:spcPct val="90000"/>
              </a:lnSpc>
            </a:pPr>
            <a:r>
              <a:rPr lang="en-US" sz="2000" dirty="0" smtClean="0">
                <a:solidFill>
                  <a:schemeClr val="tx1"/>
                </a:solidFill>
              </a:rPr>
              <a:t>High kitten mortality</a:t>
            </a:r>
          </a:p>
          <a:p>
            <a:pPr>
              <a:lnSpc>
                <a:spcPct val="90000"/>
              </a:lnSpc>
            </a:pPr>
            <a:endParaRPr lang="en-US" sz="1000" dirty="0">
              <a:solidFill>
                <a:schemeClr val="tx1"/>
              </a:solidFill>
            </a:endParaRPr>
          </a:p>
          <a:p>
            <a:pPr>
              <a:lnSpc>
                <a:spcPct val="90000"/>
              </a:lnSpc>
            </a:pPr>
            <a:r>
              <a:rPr lang="en-US" sz="2000" dirty="0" smtClean="0">
                <a:solidFill>
                  <a:schemeClr val="tx1"/>
                </a:solidFill>
              </a:rPr>
              <a:t>Short life span for adults who are unmanaged (no TNR)</a:t>
            </a:r>
          </a:p>
          <a:p>
            <a:pPr>
              <a:lnSpc>
                <a:spcPct val="90000"/>
              </a:lnSpc>
            </a:pPr>
            <a:endParaRPr lang="en-US" sz="1000" dirty="0">
              <a:solidFill>
                <a:schemeClr val="tx1"/>
              </a:solidFill>
            </a:endParaRPr>
          </a:p>
          <a:p>
            <a:pPr>
              <a:lnSpc>
                <a:spcPct val="90000"/>
              </a:lnSpc>
            </a:pPr>
            <a:r>
              <a:rPr lang="en-US" sz="2000" dirty="0" smtClean="0">
                <a:solidFill>
                  <a:schemeClr val="tx1"/>
                </a:solidFill>
              </a:rPr>
              <a:t>Environmental dangers (cars, cruelty, disease, fighting, climate)</a:t>
            </a:r>
            <a:endParaRPr lang="en-US"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674" y="3164082"/>
            <a:ext cx="3797968" cy="2520063"/>
          </a:xfrm>
          <a:prstGeom prst="rect">
            <a:avLst/>
          </a:prstGeom>
          <a:ln>
            <a:solidFill>
              <a:schemeClr val="tx2">
                <a:lumMod val="75000"/>
                <a:lumOff val="25000"/>
              </a:schemeClr>
            </a:solidFill>
          </a:ln>
        </p:spPr>
      </p:pic>
      <p:sp>
        <p:nvSpPr>
          <p:cNvPr id="2" name="TextBox 1"/>
          <p:cNvSpPr txBox="1"/>
          <p:nvPr/>
        </p:nvSpPr>
        <p:spPr>
          <a:xfrm>
            <a:off x="941696" y="5855374"/>
            <a:ext cx="7046554" cy="369332"/>
          </a:xfrm>
          <a:prstGeom prst="rect">
            <a:avLst/>
          </a:prstGeom>
          <a:noFill/>
        </p:spPr>
        <p:txBody>
          <a:bodyPr wrap="square" rtlCol="0">
            <a:spAutoFit/>
          </a:bodyPr>
          <a:lstStyle/>
          <a:p>
            <a:r>
              <a:rPr lang="en-US" b="1" i="1" dirty="0" smtClean="0"/>
              <a:t>This interest is the weakest from a government point of view</a:t>
            </a:r>
            <a:r>
              <a:rPr lang="en-US" dirty="0" smtClean="0"/>
              <a:t>!</a:t>
            </a:r>
            <a:endParaRPr lang="en-US" dirty="0"/>
          </a:p>
        </p:txBody>
      </p:sp>
      <p:sp>
        <p:nvSpPr>
          <p:cNvPr id="7" name="Slide Number Placeholder 5"/>
          <p:cNvSpPr>
            <a:spLocks noGrp="1"/>
          </p:cNvSpPr>
          <p:nvPr>
            <p:ph type="sldNum" sz="quarter" idx="12"/>
          </p:nvPr>
        </p:nvSpPr>
        <p:spPr>
          <a:xfrm>
            <a:off x="6553200" y="6342702"/>
            <a:ext cx="2133600" cy="365125"/>
          </a:xfrm>
        </p:spPr>
        <p:txBody>
          <a:bodyPr/>
          <a:lstStyle/>
          <a:p>
            <a:fld id="{7B3E4798-6A48-C24F-8423-189E9C0192E0}" type="slidenum">
              <a:rPr lang="en-US" smtClean="0"/>
              <a:pPr/>
              <a:t>7</a:t>
            </a:fld>
            <a:endParaRPr lang="en-US"/>
          </a:p>
        </p:txBody>
      </p:sp>
    </p:spTree>
    <p:extLst>
      <p:ext uri="{BB962C8B-B14F-4D97-AF65-F5344CB8AC3E}">
        <p14:creationId xmlns:p14="http://schemas.microsoft.com/office/powerpoint/2010/main" val="413519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105" y="1428511"/>
            <a:ext cx="6742891" cy="3370153"/>
          </a:xfrm>
          <a:prstGeom prst="rect">
            <a:avLst/>
          </a:prstGeom>
          <a:noFill/>
        </p:spPr>
        <p:txBody>
          <a:bodyPr wrap="square" rtlCol="0">
            <a:spAutoFit/>
          </a:bodyPr>
          <a:lstStyle/>
          <a:p>
            <a:endParaRPr lang="en-US" sz="2000" dirty="0"/>
          </a:p>
          <a:p>
            <a:r>
              <a:rPr lang="en-US" sz="2000" dirty="0" smtClean="0"/>
              <a:t>By acknowledging the problems instead of trying to ignore or minimize them, you:</a:t>
            </a:r>
          </a:p>
          <a:p>
            <a:endParaRPr lang="en-US" sz="1200" dirty="0" smtClean="0"/>
          </a:p>
          <a:p>
            <a:pPr marL="342900" indent="-342900">
              <a:buFont typeface="Arial" pitchFamily="34" charset="0"/>
              <a:buChar char="•"/>
            </a:pPr>
            <a:r>
              <a:rPr lang="en-US" sz="2000" dirty="0" smtClean="0"/>
              <a:t>Establish credibility</a:t>
            </a:r>
          </a:p>
          <a:p>
            <a:pPr marL="342900" indent="-342900">
              <a:buFont typeface="Arial" pitchFamily="34" charset="0"/>
              <a:buChar char="•"/>
            </a:pPr>
            <a:endParaRPr lang="en-US" sz="1050" dirty="0" smtClean="0"/>
          </a:p>
          <a:p>
            <a:pPr marL="342900" indent="-342900">
              <a:buFont typeface="Arial" pitchFamily="34" charset="0"/>
              <a:buChar char="•"/>
            </a:pPr>
            <a:r>
              <a:rPr lang="en-US" sz="2000" dirty="0" smtClean="0"/>
              <a:t>Demonstrate free-roaming cat overpopulation is a serious issue that government should pay attention to</a:t>
            </a:r>
          </a:p>
          <a:p>
            <a:pPr marL="342900" indent="-342900">
              <a:buFont typeface="Arial" pitchFamily="34" charset="0"/>
              <a:buChar char="•"/>
            </a:pPr>
            <a:endParaRPr lang="en-US" sz="1050" dirty="0" smtClean="0"/>
          </a:p>
          <a:p>
            <a:pPr marL="342900" indent="-342900">
              <a:buFont typeface="Arial" pitchFamily="34" charset="0"/>
              <a:buChar char="•"/>
            </a:pPr>
            <a:r>
              <a:rPr lang="en-US" sz="2000" b="1" i="1" dirty="0" smtClean="0"/>
              <a:t>Allows you to move the discussion to the real issue for municipal officials </a:t>
            </a:r>
            <a:r>
              <a:rPr lang="en-US" sz="2000" i="1" dirty="0" smtClean="0"/>
              <a:t>-</a:t>
            </a:r>
            <a:r>
              <a:rPr lang="en-US" sz="2000" dirty="0" smtClean="0"/>
              <a:t> what is the best way to reduce the cats’ numbers &amp; any negative impacts?</a:t>
            </a:r>
          </a:p>
        </p:txBody>
      </p:sp>
      <p:sp>
        <p:nvSpPr>
          <p:cNvPr id="3" name="Title 2"/>
          <p:cNvSpPr>
            <a:spLocks noGrp="1"/>
          </p:cNvSpPr>
          <p:nvPr>
            <p:ph type="title"/>
          </p:nvPr>
        </p:nvSpPr>
        <p:spPr/>
        <p:txBody>
          <a:bodyPr/>
          <a:lstStyle/>
          <a:p>
            <a:r>
              <a:rPr lang="en-US" b="1" dirty="0" smtClean="0"/>
              <a:t>Step 1 is important because…</a:t>
            </a:r>
            <a:endParaRPr lang="en-US" b="1" dirty="0"/>
          </a:p>
        </p:txBody>
      </p:sp>
      <p:sp>
        <p:nvSpPr>
          <p:cNvPr id="5"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8</a:t>
            </a:fld>
            <a:endParaRPr lang="en-US"/>
          </a:p>
        </p:txBody>
      </p:sp>
    </p:spTree>
    <p:extLst>
      <p:ext uri="{BB962C8B-B14F-4D97-AF65-F5344CB8AC3E}">
        <p14:creationId xmlns:p14="http://schemas.microsoft.com/office/powerpoint/2010/main" val="392213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457200" y="129495"/>
            <a:ext cx="7848600" cy="1143000"/>
          </a:xfrm>
        </p:spPr>
        <p:txBody>
          <a:bodyPr/>
          <a:lstStyle/>
          <a:p>
            <a:pPr algn="l"/>
            <a:r>
              <a:rPr lang="en-US" b="1" dirty="0" smtClean="0">
                <a:solidFill>
                  <a:schemeClr val="accent2"/>
                </a:solidFill>
              </a:rPr>
              <a:t>Step 2:  Alternatives to TNR</a:t>
            </a:r>
          </a:p>
        </p:txBody>
      </p:sp>
      <p:sp>
        <p:nvSpPr>
          <p:cNvPr id="142341" name="Rectangle 5"/>
          <p:cNvSpPr>
            <a:spLocks noGrp="1" noChangeArrowheads="1"/>
          </p:cNvSpPr>
          <p:nvPr>
            <p:ph type="body" idx="4294967295"/>
          </p:nvPr>
        </p:nvSpPr>
        <p:spPr>
          <a:xfrm>
            <a:off x="871289" y="1861109"/>
            <a:ext cx="7576675" cy="3038437"/>
          </a:xfrm>
        </p:spPr>
        <p:txBody>
          <a:bodyPr>
            <a:normAutofit lnSpcReduction="10000"/>
          </a:bodyPr>
          <a:lstStyle/>
          <a:p>
            <a:r>
              <a:rPr lang="en-US" sz="2400" dirty="0" smtClean="0">
                <a:solidFill>
                  <a:schemeClr val="tx1"/>
                </a:solidFill>
              </a:rPr>
              <a:t>Trap &amp; remove (usually for euthanasia)</a:t>
            </a:r>
          </a:p>
          <a:p>
            <a:endParaRPr lang="en-US" sz="1200" dirty="0" smtClean="0">
              <a:solidFill>
                <a:schemeClr val="tx1"/>
              </a:solidFill>
            </a:endParaRPr>
          </a:p>
          <a:p>
            <a:r>
              <a:rPr lang="en-US" sz="2400" dirty="0" smtClean="0">
                <a:solidFill>
                  <a:schemeClr val="tx1"/>
                </a:solidFill>
              </a:rPr>
              <a:t>Feeding ban</a:t>
            </a:r>
          </a:p>
          <a:p>
            <a:endParaRPr lang="en-US" sz="1200" dirty="0" smtClean="0">
              <a:solidFill>
                <a:schemeClr val="tx1"/>
              </a:solidFill>
            </a:endParaRPr>
          </a:p>
          <a:p>
            <a:r>
              <a:rPr lang="en-US" sz="2400" dirty="0" smtClean="0">
                <a:solidFill>
                  <a:schemeClr val="tx1"/>
                </a:solidFill>
              </a:rPr>
              <a:t>Laws (e.g., licensing, at-large, pet limits)</a:t>
            </a:r>
          </a:p>
          <a:p>
            <a:endParaRPr lang="en-US" sz="1200" i="1" dirty="0" smtClean="0">
              <a:solidFill>
                <a:schemeClr val="tx1"/>
              </a:solidFill>
            </a:endParaRPr>
          </a:p>
          <a:p>
            <a:r>
              <a:rPr lang="en-US" sz="2400" dirty="0" smtClean="0">
                <a:solidFill>
                  <a:schemeClr val="tx1"/>
                </a:solidFill>
              </a:rPr>
              <a:t>Do nothing</a:t>
            </a:r>
          </a:p>
          <a:p>
            <a:endParaRPr lang="en-US" sz="1200" dirty="0" smtClean="0">
              <a:solidFill>
                <a:schemeClr val="tx1"/>
              </a:solidFill>
            </a:endParaRPr>
          </a:p>
          <a:p>
            <a:r>
              <a:rPr lang="en-US" sz="2400" dirty="0" smtClean="0">
                <a:solidFill>
                  <a:schemeClr val="tx1"/>
                </a:solidFill>
              </a:rPr>
              <a:t>Magic wand to make them all disappear</a:t>
            </a:r>
          </a:p>
          <a:p>
            <a:pPr>
              <a:buFontTx/>
              <a:buNone/>
            </a:pPr>
            <a:endParaRPr lang="en-US" sz="2800" dirty="0" smtClean="0"/>
          </a:p>
        </p:txBody>
      </p:sp>
      <p:sp>
        <p:nvSpPr>
          <p:cNvPr id="142343" name="Text Box 7"/>
          <p:cNvSpPr txBox="1">
            <a:spLocks noChangeArrowheads="1"/>
          </p:cNvSpPr>
          <p:nvPr/>
        </p:nvSpPr>
        <p:spPr bwMode="auto">
          <a:xfrm>
            <a:off x="228600" y="6491288"/>
            <a:ext cx="19812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6" name="Slide Number Placeholder 5"/>
          <p:cNvSpPr>
            <a:spLocks noGrp="1"/>
          </p:cNvSpPr>
          <p:nvPr>
            <p:ph type="sldNum" sz="quarter" idx="12"/>
          </p:nvPr>
        </p:nvSpPr>
        <p:spPr>
          <a:xfrm>
            <a:off x="6553200" y="6356350"/>
            <a:ext cx="2133600" cy="365125"/>
          </a:xfrm>
        </p:spPr>
        <p:txBody>
          <a:bodyPr/>
          <a:lstStyle/>
          <a:p>
            <a:fld id="{7B3E4798-6A48-C24F-8423-189E9C0192E0}" type="slidenum">
              <a:rPr lang="en-US" smtClean="0"/>
              <a:pPr/>
              <a:t>9</a:t>
            </a:fld>
            <a:endParaRPr lang="en-US" dirty="0"/>
          </a:p>
        </p:txBody>
      </p:sp>
    </p:spTree>
    <p:extLst>
      <p:ext uri="{BB962C8B-B14F-4D97-AF65-F5344CB8AC3E}">
        <p14:creationId xmlns:p14="http://schemas.microsoft.com/office/powerpoint/2010/main" val="1012252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CI_Template_Arial_Flexible_Leader">
  <a:themeElements>
    <a:clrScheme name="PetSmart Charities">
      <a:dk1>
        <a:sysClr val="windowText" lastClr="000000"/>
      </a:dk1>
      <a:lt1>
        <a:sysClr val="window" lastClr="FFFFFF"/>
      </a:lt1>
      <a:dk2>
        <a:srgbClr val="001934"/>
      </a:dk2>
      <a:lt2>
        <a:srgbClr val="660F17"/>
      </a:lt2>
      <a:accent1>
        <a:srgbClr val="5F8A25"/>
      </a:accent1>
      <a:accent2>
        <a:srgbClr val="6A5C4B"/>
      </a:accent2>
      <a:accent3>
        <a:srgbClr val="8270A3"/>
      </a:accent3>
      <a:accent4>
        <a:srgbClr val="D46020"/>
      </a:accent4>
      <a:accent5>
        <a:srgbClr val="B8D575"/>
      </a:accent5>
      <a:accent6>
        <a:srgbClr val="B6AFA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PCI_Template_Arial_Flexible_Leader</Template>
  <TotalTime>4489</TotalTime>
  <Words>2475</Words>
  <Application>Microsoft Office PowerPoint</Application>
  <PresentationFormat>On-screen Show (4:3)</PresentationFormat>
  <Paragraphs>457</Paragraphs>
  <Slides>46</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ＭＳ Ｐゴシック</vt:lpstr>
      <vt:lpstr>Arial</vt:lpstr>
      <vt:lpstr>Calibri</vt:lpstr>
      <vt:lpstr>Courier New</vt:lpstr>
      <vt:lpstr>PCI_Template_Arial_Flexible_Leader</vt:lpstr>
      <vt:lpstr>Chart</vt:lpstr>
      <vt:lpstr> Persuading Municipal Officials to Go With TNR </vt:lpstr>
      <vt:lpstr>Your presenter</vt:lpstr>
      <vt:lpstr>3 step structure of a pro-TNR presentation</vt:lpstr>
      <vt:lpstr>PowerPoint Presentation</vt:lpstr>
      <vt:lpstr>PowerPoint Presentation</vt:lpstr>
      <vt:lpstr>Municipal interests: wildlife</vt:lpstr>
      <vt:lpstr>Municipal interests: animal welfare</vt:lpstr>
      <vt:lpstr>Step 1 is important because…</vt:lpstr>
      <vt:lpstr>Step 2:  Alternatives to TNR</vt:lpstr>
      <vt:lpstr>Step 2:  Alternatives to TNR</vt:lpstr>
      <vt:lpstr>Step 2:  Alternatives to TNR</vt:lpstr>
      <vt:lpstr>Doing nothing doesn’t work because:</vt:lpstr>
      <vt:lpstr>Trap &amp; remove/euthanize doesn’t work because:</vt:lpstr>
      <vt:lpstr>Quick responses</vt:lpstr>
      <vt:lpstr>Feeding bans don’t work because:</vt:lpstr>
      <vt:lpstr>Quick responses</vt:lpstr>
      <vt:lpstr>Laws regulating cats don’t work because:</vt:lpstr>
      <vt:lpstr>Quick responses</vt:lpstr>
      <vt:lpstr>Step 3:  Why TNR?</vt:lpstr>
      <vt:lpstr>Step 3:  Why TNR? (cont’d)</vt:lpstr>
      <vt:lpstr>Other advantages to TNR</vt:lpstr>
      <vt:lpstr>Municipal level examples of TNR success</vt:lpstr>
      <vt:lpstr>Academic examples of TNR success</vt:lpstr>
      <vt:lpstr>Stoskopf, M., Nutter, F.,  Analyzing approaches to feral cat management – one size does not fit all (2004) Journal of American Veterinary Medical Association, Vol. 225, 1361-1364.</vt:lpstr>
      <vt:lpstr>Stoskopf study - results</vt:lpstr>
      <vt:lpstr>Impact of TNR on cat intake</vt:lpstr>
      <vt:lpstr>More examples of success</vt:lpstr>
      <vt:lpstr>Local examples of TNR success</vt:lpstr>
      <vt:lpstr>Avoid your opponents’ trap!</vt:lpstr>
      <vt:lpstr>More time in the red – you lose!</vt:lpstr>
      <vt:lpstr>More time in the green – that’s how you win</vt:lpstr>
      <vt:lpstr>PowerPoint Presentation</vt:lpstr>
      <vt:lpstr>Pivoting from problems to solutions</vt:lpstr>
      <vt:lpstr>Pivoting from problems to solutions</vt:lpstr>
      <vt:lpstr>Pivoting from problems to solutions</vt:lpstr>
      <vt:lpstr>Pivoting from problems to solutions</vt:lpstr>
      <vt:lpstr>Pivoting from problems to solutions</vt:lpstr>
      <vt:lpstr>Pivoting from problems to solutions</vt:lpstr>
      <vt:lpstr>Data:  “What you’re doing now isn’t working”</vt:lpstr>
      <vt:lpstr>Show TNR has broad, mainstream support</vt:lpstr>
      <vt:lpstr>$$$$$$</vt:lpstr>
      <vt:lpstr>Who do you make the case to?</vt:lpstr>
      <vt:lpstr>Pilot projects</vt:lpstr>
      <vt:lpstr>Have a plan for when you succeed</vt:lpstr>
      <vt:lpstr>Don’t plead for the kitties!</vt:lpstr>
      <vt:lpstr>Resources</vt:lpstr>
    </vt:vector>
  </TitlesOfParts>
  <Company>PetSmart,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Suzy Hayton 2848</dc:creator>
  <cp:lastModifiedBy>Melissa LaNinfa</cp:lastModifiedBy>
  <cp:revision>156</cp:revision>
  <dcterms:created xsi:type="dcterms:W3CDTF">2012-05-16T21:29:23Z</dcterms:created>
  <dcterms:modified xsi:type="dcterms:W3CDTF">2015-06-28T20:38:18Z</dcterms:modified>
</cp:coreProperties>
</file>